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4"/>
  </p:notesMasterIdLst>
  <p:handoutMasterIdLst>
    <p:handoutMasterId r:id="rId145"/>
  </p:handoutMasterIdLst>
  <p:sldIdLst>
    <p:sldId id="350" r:id="rId2"/>
    <p:sldId id="351" r:id="rId3"/>
    <p:sldId id="352" r:id="rId4"/>
    <p:sldId id="353" r:id="rId5"/>
    <p:sldId id="354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43" r:id="rId24"/>
    <p:sldId id="346" r:id="rId25"/>
    <p:sldId id="290" r:id="rId26"/>
    <p:sldId id="313" r:id="rId27"/>
    <p:sldId id="304" r:id="rId28"/>
    <p:sldId id="299" r:id="rId29"/>
    <p:sldId id="268" r:id="rId30"/>
    <p:sldId id="301" r:id="rId31"/>
    <p:sldId id="337" r:id="rId32"/>
    <p:sldId id="342" r:id="rId33"/>
    <p:sldId id="298" r:id="rId34"/>
    <p:sldId id="294" r:id="rId35"/>
    <p:sldId id="305" r:id="rId36"/>
    <p:sldId id="326" r:id="rId37"/>
    <p:sldId id="312" r:id="rId38"/>
    <p:sldId id="339" r:id="rId39"/>
    <p:sldId id="347" r:id="rId40"/>
    <p:sldId id="302" r:id="rId41"/>
    <p:sldId id="300" r:id="rId42"/>
    <p:sldId id="309" r:id="rId43"/>
    <p:sldId id="272" r:id="rId44"/>
    <p:sldId id="475" r:id="rId45"/>
    <p:sldId id="470" r:id="rId46"/>
    <p:sldId id="447" r:id="rId47"/>
    <p:sldId id="454" r:id="rId48"/>
    <p:sldId id="463" r:id="rId49"/>
    <p:sldId id="453" r:id="rId50"/>
    <p:sldId id="469" r:id="rId51"/>
    <p:sldId id="465" r:id="rId52"/>
    <p:sldId id="446" r:id="rId53"/>
    <p:sldId id="477" r:id="rId54"/>
    <p:sldId id="478" r:id="rId55"/>
    <p:sldId id="476" r:id="rId56"/>
    <p:sldId id="479" r:id="rId57"/>
    <p:sldId id="461" r:id="rId58"/>
    <p:sldId id="452" r:id="rId59"/>
    <p:sldId id="455" r:id="rId60"/>
    <p:sldId id="443" r:id="rId61"/>
    <p:sldId id="468" r:id="rId62"/>
    <p:sldId id="450" r:id="rId63"/>
    <p:sldId id="467" r:id="rId64"/>
    <p:sldId id="482" r:id="rId65"/>
    <p:sldId id="483" r:id="rId66"/>
    <p:sldId id="484" r:id="rId67"/>
    <p:sldId id="485" r:id="rId68"/>
    <p:sldId id="486" r:id="rId69"/>
    <p:sldId id="487" r:id="rId70"/>
    <p:sldId id="488" r:id="rId71"/>
    <p:sldId id="489" r:id="rId72"/>
    <p:sldId id="490" r:id="rId73"/>
    <p:sldId id="491" r:id="rId74"/>
    <p:sldId id="492" r:id="rId75"/>
    <p:sldId id="493" r:id="rId76"/>
    <p:sldId id="494" r:id="rId77"/>
    <p:sldId id="495" r:id="rId78"/>
    <p:sldId id="496" r:id="rId79"/>
    <p:sldId id="497" r:id="rId80"/>
    <p:sldId id="498" r:id="rId81"/>
    <p:sldId id="480" r:id="rId82"/>
    <p:sldId id="458" r:id="rId83"/>
    <p:sldId id="462" r:id="rId84"/>
    <p:sldId id="472" r:id="rId85"/>
    <p:sldId id="448" r:id="rId86"/>
    <p:sldId id="457" r:id="rId87"/>
    <p:sldId id="456" r:id="rId88"/>
    <p:sldId id="460" r:id="rId89"/>
    <p:sldId id="459" r:id="rId90"/>
    <p:sldId id="464" r:id="rId91"/>
    <p:sldId id="471" r:id="rId92"/>
    <p:sldId id="449" r:id="rId93"/>
    <p:sldId id="444" r:id="rId94"/>
    <p:sldId id="445" r:id="rId95"/>
    <p:sldId id="451" r:id="rId96"/>
    <p:sldId id="440" r:id="rId97"/>
    <p:sldId id="442" r:id="rId98"/>
    <p:sldId id="466" r:id="rId99"/>
    <p:sldId id="474" r:id="rId100"/>
    <p:sldId id="405" r:id="rId101"/>
    <p:sldId id="426" r:id="rId102"/>
    <p:sldId id="404" r:id="rId103"/>
    <p:sldId id="425" r:id="rId104"/>
    <p:sldId id="403" r:id="rId105"/>
    <p:sldId id="402" r:id="rId106"/>
    <p:sldId id="401" r:id="rId107"/>
    <p:sldId id="424" r:id="rId108"/>
    <p:sldId id="427" r:id="rId109"/>
    <p:sldId id="420" r:id="rId110"/>
    <p:sldId id="400" r:id="rId111"/>
    <p:sldId id="418" r:id="rId112"/>
    <p:sldId id="437" r:id="rId113"/>
    <p:sldId id="438" r:id="rId114"/>
    <p:sldId id="439" r:id="rId115"/>
    <p:sldId id="415" r:id="rId116"/>
    <p:sldId id="414" r:id="rId117"/>
    <p:sldId id="413" r:id="rId118"/>
    <p:sldId id="410" r:id="rId119"/>
    <p:sldId id="411" r:id="rId120"/>
    <p:sldId id="409" r:id="rId121"/>
    <p:sldId id="374" r:id="rId122"/>
    <p:sldId id="375" r:id="rId123"/>
    <p:sldId id="376" r:id="rId124"/>
    <p:sldId id="377" r:id="rId125"/>
    <p:sldId id="378" r:id="rId126"/>
    <p:sldId id="381" r:id="rId127"/>
    <p:sldId id="382" r:id="rId128"/>
    <p:sldId id="383" r:id="rId129"/>
    <p:sldId id="384" r:id="rId130"/>
    <p:sldId id="385" r:id="rId131"/>
    <p:sldId id="387" r:id="rId132"/>
    <p:sldId id="388" r:id="rId133"/>
    <p:sldId id="389" r:id="rId134"/>
    <p:sldId id="390" r:id="rId135"/>
    <p:sldId id="372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</p:sldIdLst>
  <p:sldSz cx="12192000" cy="6858000"/>
  <p:notesSz cx="6811963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2E"/>
    <a:srgbClr val="53A9FF"/>
    <a:srgbClr val="043594"/>
    <a:srgbClr val="CBAEDE"/>
    <a:srgbClr val="684522"/>
    <a:srgbClr val="966432"/>
    <a:srgbClr val="993366"/>
    <a:srgbClr val="3333FF"/>
    <a:srgbClr val="A09598"/>
    <a:srgbClr val="F5F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662" autoAdjust="0"/>
    <p:restoredTop sz="88958" autoAdjust="0"/>
  </p:normalViewPr>
  <p:slideViewPr>
    <p:cSldViewPr snapToGrid="0">
      <p:cViewPr varScale="1">
        <p:scale>
          <a:sx n="57" d="100"/>
          <a:sy n="57" d="100"/>
        </p:scale>
        <p:origin x="28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81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notesMaster" Target="notesMasters/notesMaster1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C12DB-35D7-4A1C-99F9-09B08F93F883}" type="datetimeFigureOut">
              <a:rPr lang="fr-CA" smtClean="0"/>
              <a:t>2018-04-20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51851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6678"/>
            <a:ext cx="2951851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25975-84C5-4B59-AD08-DB44F2F61E2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8583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AF635-36EF-481E-93C9-78E91759995F}" type="datetimeFigureOut">
              <a:rPr lang="fr-FR" smtClean="0"/>
              <a:pPr/>
              <a:t>20/04/2018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197" y="4724202"/>
            <a:ext cx="544957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6678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9D5FC-D357-4A0F-A108-35ADC531F2B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546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9D5FC-D357-4A0F-A108-35ADC531F2B6}" type="slidenum">
              <a:rPr lang="fr-CA" smtClean="0"/>
              <a:pPr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04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9D5FC-D357-4A0F-A108-35ADC531F2B6}" type="slidenum">
              <a:rPr lang="fr-CA" smtClean="0"/>
              <a:pPr/>
              <a:t>37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309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A02-9C15-4DC4-A1FC-84C6E5C0BB21}" type="datetimeFigureOut">
              <a:rPr lang="fr-CA" smtClean="0"/>
              <a:pPr/>
              <a:t>2018-04-20</a:t>
            </a:fld>
            <a:endParaRPr lang="fr-CA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05D5-059C-4F91-8000-5993CB2001A1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random/>
      </p:transition>
    </mc:Choice>
    <mc:Fallback xmlns="">
      <p:transition spd="slow" advClick="0" advTm="1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A02-9C15-4DC4-A1FC-84C6E5C0BB21}" type="datetimeFigureOut">
              <a:rPr lang="fr-CA" smtClean="0"/>
              <a:pPr/>
              <a:t>2018-04-20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05D5-059C-4F91-8000-5993CB2001A1}" type="slidenum">
              <a:rPr lang="fr-CA" smtClean="0"/>
              <a:pPr/>
              <a:t>‹N°›</a:t>
            </a:fld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random/>
      </p:transition>
    </mc:Choice>
    <mc:Fallback xmlns="">
      <p:transition spd="slow" advClick="0" advTm="1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A02-9C15-4DC4-A1FC-84C6E5C0BB21}" type="datetimeFigureOut">
              <a:rPr lang="fr-CA" smtClean="0"/>
              <a:pPr/>
              <a:t>2018-04-20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05D5-059C-4F91-8000-5993CB2001A1}" type="slidenum">
              <a:rPr lang="fr-CA" smtClean="0"/>
              <a:pPr/>
              <a:t>‹N°›</a:t>
            </a:fld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random/>
      </p:transition>
    </mc:Choice>
    <mc:Fallback xmlns="">
      <p:transition spd="slow" advClick="0" advTm="1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A02-9C15-4DC4-A1FC-84C6E5C0BB21}" type="datetimeFigureOut">
              <a:rPr lang="fr-CA" smtClean="0"/>
              <a:pPr/>
              <a:t>2018-04-20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05D5-059C-4F91-8000-5993CB2001A1}" type="slidenum">
              <a:rPr lang="fr-CA" smtClean="0"/>
              <a:pPr/>
              <a:t>‹N°›</a:t>
            </a:fld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random/>
      </p:transition>
    </mc:Choice>
    <mc:Fallback xmlns="">
      <p:transition spd="slow" advClick="0" advTm="1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A02-9C15-4DC4-A1FC-84C6E5C0BB21}" type="datetimeFigureOut">
              <a:rPr lang="fr-CA" smtClean="0"/>
              <a:pPr/>
              <a:t>2018-04-20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566400" y="6416680"/>
            <a:ext cx="1016000" cy="365125"/>
          </a:xfrm>
        </p:spPr>
        <p:txBody>
          <a:bodyPr/>
          <a:lstStyle/>
          <a:p>
            <a:fld id="{AF8105D5-059C-4F91-8000-5993CB2001A1}" type="slidenum">
              <a:rPr lang="fr-CA" smtClean="0"/>
              <a:pPr/>
              <a:t>‹N°›</a:t>
            </a:fld>
            <a:endParaRPr lang="fr-C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random/>
      </p:transition>
    </mc:Choice>
    <mc:Fallback xmlns="">
      <p:transition spd="slow" advClick="0" advTm="1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A02-9C15-4DC4-A1FC-84C6E5C0BB21}" type="datetimeFigureOut">
              <a:rPr lang="fr-CA" smtClean="0"/>
              <a:pPr/>
              <a:t>2018-04-20</a:t>
            </a:fld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05D5-059C-4F91-8000-5993CB2001A1}" type="slidenum">
              <a:rPr lang="fr-CA" smtClean="0"/>
              <a:pPr/>
              <a:t>‹N°›</a:t>
            </a:fld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random/>
      </p:transition>
    </mc:Choice>
    <mc:Fallback xmlns="">
      <p:transition spd="slow" advClick="0" advTm="1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70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2362205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0" y="2362205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A02-9C15-4DC4-A1FC-84C6E5C0BB21}" type="datetimeFigureOut">
              <a:rPr lang="fr-CA" smtClean="0"/>
              <a:pPr/>
              <a:t>2018-04-20</a:t>
            </a:fld>
            <a:endParaRPr lang="fr-CA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05D5-059C-4F91-8000-5993CB2001A1}" type="slidenum">
              <a:rPr lang="fr-CA" smtClean="0"/>
              <a:pPr/>
              <a:t>‹N°›</a:t>
            </a:fld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random/>
      </p:transition>
    </mc:Choice>
    <mc:Fallback xmlns="">
      <p:transition spd="slow" advClick="0" advTm="1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A02-9C15-4DC4-A1FC-84C6E5C0BB21}" type="datetimeFigureOut">
              <a:rPr lang="fr-CA" smtClean="0"/>
              <a:pPr/>
              <a:t>2018-04-20</a:t>
            </a:fld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05D5-059C-4F91-8000-5993CB2001A1}" type="slidenum">
              <a:rPr lang="fr-CA" smtClean="0"/>
              <a:pPr/>
              <a:t>‹N°›</a:t>
            </a:fld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random/>
      </p:transition>
    </mc:Choice>
    <mc:Fallback xmlns="">
      <p:transition spd="slow" advClick="0" advTm="1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A02-9C15-4DC4-A1FC-84C6E5C0BB21}" type="datetimeFigureOut">
              <a:rPr lang="fr-CA" smtClean="0"/>
              <a:pPr/>
              <a:t>2018-04-20</a:t>
            </a:fld>
            <a:endParaRPr lang="fr-CA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05D5-059C-4F91-8000-5993CB2001A1}" type="slidenum">
              <a:rPr lang="fr-CA" smtClean="0"/>
              <a:pPr/>
              <a:t>‹N°›</a:t>
            </a:fld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random/>
      </p:transition>
    </mc:Choice>
    <mc:Fallback xmlns="">
      <p:transition spd="slow" advClick="0" advTm="1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3" y="1524005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A02-9C15-4DC4-A1FC-84C6E5C0BB21}" type="datetimeFigureOut">
              <a:rPr lang="fr-CA" smtClean="0"/>
              <a:pPr/>
              <a:t>2018-04-20</a:t>
            </a:fld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05D5-059C-4F91-8000-5993CB2001A1}" type="slidenum">
              <a:rPr lang="fr-CA" smtClean="0"/>
              <a:pPr/>
              <a:t>‹N°›</a:t>
            </a:fld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random/>
      </p:transition>
    </mc:Choice>
    <mc:Fallback xmlns="">
      <p:transition spd="slow" advClick="0" advTm="1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BA02-9C15-4DC4-A1FC-84C6E5C0BB21}" type="datetimeFigureOut">
              <a:rPr lang="fr-CA" smtClean="0"/>
              <a:pPr/>
              <a:t>2018-04-20</a:t>
            </a:fld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05D5-059C-4F91-8000-5993CB2001A1}" type="slidenum">
              <a:rPr lang="fr-CA" smtClean="0"/>
              <a:pPr/>
              <a:t>‹N°›</a:t>
            </a:fld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random/>
      </p:transition>
    </mc:Choice>
    <mc:Fallback xmlns="">
      <p:transition spd="slow" advClick="0" advTm="1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" y="6416680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5CBA02-9C15-4DC4-A1FC-84C6E5C0BB21}" type="datetimeFigureOut">
              <a:rPr lang="fr-CA" smtClean="0"/>
              <a:pPr/>
              <a:t>2018-04-20</a:t>
            </a:fld>
            <a:endParaRPr lang="fr-CA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165600" y="6416680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0566400" y="6416680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F8105D5-059C-4F91-8000-5993CB2001A1}" type="slidenum">
              <a:rPr lang="fr-CA" smtClean="0"/>
              <a:pPr/>
              <a:t>‹N°›</a:t>
            </a:fld>
            <a:endParaRPr lang="fr-CA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random/>
      </p:transition>
    </mc:Choice>
    <mc:Fallback xmlns="">
      <p:transition spd="slow" advClick="0" advTm="12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3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20520971">
            <a:off x="-2251416" y="-342469"/>
            <a:ext cx="14152691" cy="728944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  <a:sp3d extrusionH="57150">
              <a:bevelT w="82550" h="38100" prst="coolSlant"/>
            </a:sp3d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12200" b="1" i="1" spc="300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CA" sz="12200" b="1" i="1" spc="300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toi, </a:t>
            </a: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fr-CA" sz="107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  seras-tu</a:t>
            </a:r>
            <a: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10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fr-CA" sz="122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Pierre vivante?</a:t>
            </a: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dirty="0">
              <a:ln>
                <a:solidFill>
                  <a:schemeClr val="bg1">
                    <a:lumMod val="65000"/>
                  </a:schemeClr>
                </a:solidFill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463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74080" y="641984"/>
            <a:ext cx="5710248" cy="54414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  <a:scene3d>
              <a:camera prst="perspectiveAbove"/>
              <a:lightRig rig="threePt" dir="t"/>
            </a:scene3d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6600" b="1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r-CA" sz="66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mettant </a:t>
            </a:r>
            <a:endParaRPr lang="fr-CA" sz="6600" b="1" dirty="0" smtClean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6600" b="1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CA" sz="66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plus en plus </a:t>
            </a:r>
            <a:endParaRPr lang="fr-CA" sz="6600" b="1" dirty="0" smtClean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6600" b="1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l’Évangile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6600" b="1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action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6600" b="1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ma vie</a:t>
            </a:r>
            <a:r>
              <a:rPr lang="fr-CA" sz="66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CA" sz="6600" b="1" dirty="0" smtClean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1" y="-42817"/>
            <a:ext cx="5094769" cy="68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67128"/>
      </p:ext>
    </p:extLst>
  </p:cSld>
  <p:clrMapOvr>
    <a:masterClrMapping/>
  </p:clrMapOvr>
  <p:transition spd="med" advClick="0" advTm="15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7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1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5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9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0"/>
                            </p:stCondLst>
                            <p:childTnLst>
                              <p:par>
                                <p:cTn id="34" presetID="3" presetClass="emph" presetSubtype="2" accel="4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0"/>
                            </p:stCondLst>
                            <p:childTnLst>
                              <p:par>
                                <p:cTn id="37" presetID="3" presetClass="emph" presetSubtype="2" accel="3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20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0"/>
                            </p:stCondLst>
                            <p:childTnLst>
                              <p:par>
                                <p:cTn id="4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0"/>
                            </p:stCondLst>
                            <p:childTnLst>
                              <p:par>
                                <p:cTn id="4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05" y="200778"/>
            <a:ext cx="3741635" cy="374163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1" t="16170" r="14301" b="15102"/>
          <a:stretch/>
        </p:blipFill>
        <p:spPr>
          <a:xfrm>
            <a:off x="7869177" y="200778"/>
            <a:ext cx="3221182" cy="30757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3" t="18078" r="20821" b="6770"/>
          <a:stretch/>
        </p:blipFill>
        <p:spPr>
          <a:xfrm>
            <a:off x="314794" y="4122295"/>
            <a:ext cx="2458387" cy="25483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05" y="3967709"/>
            <a:ext cx="3810000" cy="2857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39" y="3510508"/>
            <a:ext cx="3219570" cy="318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4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8000">
        <p:random/>
      </p:transition>
    </mc:Choice>
    <mc:Fallback>
      <p:transition spd="slow" advClick="0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93" y="2841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0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8000">
        <p:random/>
      </p:transition>
    </mc:Choice>
    <mc:Fallback>
      <p:transition spd="slow" advClick="0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 t="9057" r="15175" b="10479"/>
          <a:stretch/>
        </p:blipFill>
        <p:spPr>
          <a:xfrm>
            <a:off x="7908193" y="195267"/>
            <a:ext cx="3906982" cy="432261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11679" r="21963" b="11725"/>
          <a:stretch/>
        </p:blipFill>
        <p:spPr>
          <a:xfrm>
            <a:off x="3990110" y="1441738"/>
            <a:ext cx="3687330" cy="50006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6" y="848597"/>
            <a:ext cx="33337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5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8000">
        <p:random/>
      </p:transition>
    </mc:Choice>
    <mc:Fallback>
      <p:transition spd="slow" advClick="0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7" y="159054"/>
            <a:ext cx="4137709" cy="497405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r="18538"/>
          <a:stretch/>
        </p:blipFill>
        <p:spPr>
          <a:xfrm>
            <a:off x="8449832" y="1052512"/>
            <a:ext cx="3449782" cy="56799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63" y="609913"/>
            <a:ext cx="4042167" cy="612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9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9000">
        <p:random/>
      </p:transition>
    </mc:Choice>
    <mc:Fallback>
      <p:transition spd="slow" advClick="0" advTm="9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90" y="236302"/>
            <a:ext cx="5935897" cy="593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2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8000">
        <p:random/>
      </p:transition>
    </mc:Choice>
    <mc:Fallback>
      <p:transition spd="slow" advClick="0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88" y="170002"/>
            <a:ext cx="4036102" cy="538146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22" y="481729"/>
            <a:ext cx="53721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6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9000">
        <p:random/>
      </p:transition>
    </mc:Choice>
    <mc:Fallback>
      <p:transition spd="slow" advClick="0" advTm="9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44" y="198385"/>
            <a:ext cx="3141892" cy="63633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427" y="198385"/>
            <a:ext cx="2523168" cy="609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6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34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2" y="270164"/>
            <a:ext cx="3715164" cy="49430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85" y="1641764"/>
            <a:ext cx="3535672" cy="471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8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random/>
      </p:transition>
    </mc:Choice>
    <mc:Fallback>
      <p:transition spd="slow" advClick="0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83" y="285750"/>
            <a:ext cx="428625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8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8000">
        <p:random/>
      </p:transition>
    </mc:Choice>
    <mc:Fallback>
      <p:transition spd="slow" advClick="0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22516" r="53919" b="-204"/>
          <a:stretch/>
        </p:blipFill>
        <p:spPr>
          <a:xfrm>
            <a:off x="362856" y="220539"/>
            <a:ext cx="3969299" cy="6361747"/>
          </a:xfrm>
          <a:prstGeom prst="rect">
            <a:avLst/>
          </a:prstGeom>
          <a:ln w="1270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Right"/>
            <a:lightRig rig="threePt" dir="t"/>
          </a:scene3d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205037" y="313247"/>
            <a:ext cx="7859843" cy="1094283"/>
          </a:xfrm>
          <a:effectLst>
            <a:softEdge rad="317500"/>
          </a:effectLst>
          <a:sp3d>
            <a:bevelT w="101600" prst="riblet"/>
          </a:sp3d>
        </p:spPr>
        <p:txBody>
          <a:bodyPr>
            <a:noAutofit/>
          </a:bodyPr>
          <a:lstStyle/>
          <a:p>
            <a:r>
              <a:rPr lang="fr-CA" sz="6000" spc="-150" dirty="0" smtClean="0">
                <a:ln w="12700">
                  <a:noFill/>
                  <a:prstDash val="solid"/>
                </a:ln>
                <a:solidFill>
                  <a:srgbClr val="FFBF9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Je serai pierre vivante :</a:t>
            </a:r>
            <a:endParaRPr lang="fr-CA" sz="6000" spc="-150" dirty="0">
              <a:ln w="12700">
                <a:noFill/>
                <a:prstDash val="solid"/>
              </a:ln>
              <a:solidFill>
                <a:srgbClr val="FFBF9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2117" y="1407530"/>
            <a:ext cx="7306396" cy="187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</a:t>
            </a:r>
            <a:r>
              <a:rPr lang="fr-C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faisant le travail </a:t>
            </a:r>
            <a:endParaRPr lang="fr-CA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Dieu  nous </a:t>
            </a:r>
            <a:r>
              <a:rPr lang="fr-C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confie</a:t>
            </a:r>
            <a:r>
              <a:rPr lang="fr-CA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52870" y="3822492"/>
            <a:ext cx="7784891" cy="183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servant Dieu, notre Seigneur et son Église. </a:t>
            </a:r>
          </a:p>
        </p:txBody>
      </p:sp>
    </p:spTree>
    <p:extLst>
      <p:ext uri="{BB962C8B-B14F-4D97-AF65-F5344CB8AC3E}">
        <p14:creationId xmlns:p14="http://schemas.microsoft.com/office/powerpoint/2010/main" val="3150350491"/>
      </p:ext>
    </p:extLst>
  </p:cSld>
  <p:clrMapOvr>
    <a:masterClrMapping/>
  </p:clrMapOvr>
  <p:transition spd="med" advClick="0" advTm="18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7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7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7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0"/>
                            </p:stCondLst>
                            <p:childTnLst>
                              <p:par>
                                <p:cTn id="3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834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0"/>
                            </p:stCondLst>
                            <p:childTnLst>
                              <p:par>
                                <p:cTn id="39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0" dur="10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10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10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400"/>
                            </p:stCondLst>
                            <p:childTnLst>
                              <p:par>
                                <p:cTn id="44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5" dur="100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100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100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800"/>
                            </p:stCondLst>
                            <p:childTnLst>
                              <p:par>
                                <p:cTn id="49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0" dur="10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10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10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allAtOnce"/>
      <p:bldP spid="7" grpId="0"/>
      <p:bldP spid="7" grpId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 9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250" y="17178900"/>
            <a:ext cx="2857500" cy="1600200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450" y="17286037"/>
            <a:ext cx="2705100" cy="1685925"/>
          </a:xfrm>
          <a:prstGeom prst="rect">
            <a:avLst/>
          </a:prstGeom>
        </p:spPr>
      </p:pic>
      <p:pic>
        <p:nvPicPr>
          <p:cNvPr id="103" name="Image 10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312" y="17185987"/>
            <a:ext cx="1857375" cy="2486025"/>
          </a:xfrm>
          <a:prstGeom prst="rect">
            <a:avLst/>
          </a:prstGeom>
        </p:spPr>
      </p:pic>
      <p:pic>
        <p:nvPicPr>
          <p:cNvPr id="105" name="Image 1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800" y="17270532"/>
            <a:ext cx="3962400" cy="29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2" y="1281787"/>
            <a:ext cx="476250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4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51456" y="1407464"/>
            <a:ext cx="1010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latin typeface="Cambria" pitchFamily="18" charset="0"/>
              </a:rPr>
              <a:t>En participant financièrement aux activités. </a:t>
            </a:r>
          </a:p>
        </p:txBody>
      </p:sp>
    </p:spTree>
    <p:extLst>
      <p:ext uri="{BB962C8B-B14F-4D97-AF65-F5344CB8AC3E}">
        <p14:creationId xmlns:p14="http://schemas.microsoft.com/office/powerpoint/2010/main" val="214416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8000">
        <p:random/>
      </p:transition>
    </mc:Choice>
    <mc:Fallback>
      <p:transition spd="slow" advClick="0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006" y="1936805"/>
            <a:ext cx="113143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b="1" dirty="0">
                <a:latin typeface="Cambria" pitchFamily="18" charset="0"/>
              </a:rPr>
              <a:t>En étant bénévole auprès des familles ayant des enfants de 0  à 5 ans. </a:t>
            </a:r>
          </a:p>
        </p:txBody>
      </p:sp>
    </p:spTree>
    <p:extLst>
      <p:ext uri="{BB962C8B-B14F-4D97-AF65-F5344CB8AC3E}">
        <p14:creationId xmlns:p14="http://schemas.microsoft.com/office/powerpoint/2010/main" val="186983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8000">
        <p:random/>
      </p:transition>
    </mc:Choice>
    <mc:Fallback>
      <p:transition spd="slow" advClick="0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28996" y="908691"/>
            <a:ext cx="9238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/>
              <a:t>En accompagnant ma fille aux catéchèses, </a:t>
            </a:r>
          </a:p>
          <a:p>
            <a:pPr algn="ctr"/>
            <a:r>
              <a:rPr lang="fr-CA" sz="3200" b="1" dirty="0" smtClean="0"/>
              <a:t>mes enfants à l’église. </a:t>
            </a:r>
          </a:p>
        </p:txBody>
      </p:sp>
    </p:spTree>
    <p:extLst>
      <p:ext uri="{BB962C8B-B14F-4D97-AF65-F5344CB8AC3E}">
        <p14:creationId xmlns:p14="http://schemas.microsoft.com/office/powerpoint/2010/main" val="53957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0"/>
                            </p:stCondLst>
                            <p:childTnLst>
                              <p:par>
                                <p:cTn id="1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9824" y="498252"/>
            <a:ext cx="11366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En donnant l’exemple des bonnes valeurs à mes enfants et petits-enfants en leurs montrant le chemin de Dieu. </a:t>
            </a:r>
          </a:p>
        </p:txBody>
      </p:sp>
    </p:spTree>
    <p:extLst>
      <p:ext uri="{BB962C8B-B14F-4D97-AF65-F5344CB8AC3E}">
        <p14:creationId xmlns:p14="http://schemas.microsoft.com/office/powerpoint/2010/main" val="10775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6754" y="499140"/>
            <a:ext cx="5019205" cy="7078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CA" sz="4000" b="1" dirty="0" smtClean="0"/>
              <a:t>En étant présent. </a:t>
            </a:r>
          </a:p>
        </p:txBody>
      </p:sp>
    </p:spTree>
    <p:extLst>
      <p:ext uri="{BB962C8B-B14F-4D97-AF65-F5344CB8AC3E}">
        <p14:creationId xmlns:p14="http://schemas.microsoft.com/office/powerpoint/2010/main" val="4337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8000">
        <p:random/>
      </p:transition>
    </mc:Choice>
    <mc:Fallback>
      <p:transition spd="slow" advClick="0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050" y="658850"/>
            <a:ext cx="114018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b="1" i="1" dirty="0"/>
              <a:t>En étant bienveillante, chaleureuse, calme, contente, gentille, humble, pacifique, persévérant, positive, solide, souriante et tolérante. </a:t>
            </a:r>
          </a:p>
        </p:txBody>
      </p:sp>
    </p:spTree>
    <p:extLst>
      <p:ext uri="{BB962C8B-B14F-4D97-AF65-F5344CB8AC3E}">
        <p14:creationId xmlns:p14="http://schemas.microsoft.com/office/powerpoint/2010/main" val="160792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random/>
      </p:transition>
    </mc:Choice>
    <mc:Fallback xmlns="">
      <p:transition spd="slow" advClick="0" advTm="1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90864" y="585733"/>
            <a:ext cx="7315200" cy="7078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CA" sz="4000" b="1" dirty="0" smtClean="0"/>
              <a:t>En aimant  la nature. </a:t>
            </a:r>
          </a:p>
        </p:txBody>
      </p:sp>
    </p:spTree>
    <p:extLst>
      <p:ext uri="{BB962C8B-B14F-4D97-AF65-F5344CB8AC3E}">
        <p14:creationId xmlns:p14="http://schemas.microsoft.com/office/powerpoint/2010/main" val="387617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random/>
      </p:transition>
    </mc:Choice>
    <mc:Fallback>
      <p:transition spd="slow" advClick="0" advTm="7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1001" y="1297991"/>
            <a:ext cx="7652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i="1" dirty="0" smtClean="0"/>
              <a:t>En visitant les malades. </a:t>
            </a:r>
          </a:p>
        </p:txBody>
      </p:sp>
    </p:spTree>
    <p:extLst>
      <p:ext uri="{BB962C8B-B14F-4D97-AF65-F5344CB8AC3E}">
        <p14:creationId xmlns:p14="http://schemas.microsoft.com/office/powerpoint/2010/main" val="9229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8000">
        <p:random/>
      </p:transition>
    </mc:Choice>
    <mc:Fallback>
      <p:transition spd="slow" advClick="0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436" y="4587990"/>
            <a:ext cx="11856720" cy="2056650"/>
          </a:xfrm>
          <a:prstGeom prst="rect">
            <a:avLst/>
          </a:prstGeom>
          <a:solidFill>
            <a:schemeClr val="accent1">
              <a:alpha val="23000"/>
            </a:schemeClr>
          </a:solidFill>
          <a:ln w="63500" cmpd="thickThin">
            <a:gradFill flip="none" rotWithShape="1">
              <a:gsLst>
                <a:gs pos="0">
                  <a:srgbClr val="BDA53D"/>
                </a:gs>
                <a:gs pos="50000">
                  <a:srgbClr val="DCCE94"/>
                </a:gs>
                <a:gs pos="100000">
                  <a:srgbClr val="BDA53D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60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et </a:t>
            </a:r>
            <a:r>
              <a:rPr lang="fr-CA" sz="60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en me sentant </a:t>
            </a:r>
            <a:r>
              <a:rPr lang="fr-CA" sz="60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bien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60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par </a:t>
            </a:r>
            <a:r>
              <a:rPr lang="fr-CA" sz="60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rapport </a:t>
            </a:r>
            <a:r>
              <a:rPr lang="fr-CA" sz="60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à </a:t>
            </a:r>
            <a:r>
              <a:rPr lang="fr-CA" sz="60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Lui.</a:t>
            </a:r>
          </a:p>
        </p:txBody>
      </p:sp>
      <p:sp>
        <p:nvSpPr>
          <p:cNvPr id="6" name="Rectangle 5"/>
          <p:cNvSpPr/>
          <p:nvPr/>
        </p:nvSpPr>
        <p:spPr>
          <a:xfrm>
            <a:off x="7215340" y="148570"/>
            <a:ext cx="4480560" cy="443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En </a:t>
            </a:r>
            <a:r>
              <a:rPr lang="fr-C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aimant Dieu </a:t>
            </a:r>
            <a:endParaRPr lang="fr-CA" sz="6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dans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la joie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6" y="1"/>
            <a:ext cx="7095904" cy="47054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164603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000">
        <p:random/>
      </p:transition>
    </mc:Choice>
    <mc:Fallback>
      <p:transition spd="slow" advClick="0" advTm="17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0"/>
                            </p:stCondLst>
                            <p:childTnLst>
                              <p:par>
                                <p:cTn id="3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4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0"/>
                            </p:stCondLst>
                            <p:childTnLst>
                              <p:par>
                                <p:cTn id="47" presetID="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9000"/>
                            </p:stCondLst>
                            <p:childTnLst>
                              <p:par>
                                <p:cTn id="52" presetID="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000"/>
                            </p:stCondLst>
                            <p:childTnLst>
                              <p:par>
                                <p:cTn id="57" presetID="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1764" y="384455"/>
            <a:ext cx="7751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i="1" dirty="0" smtClean="0"/>
              <a:t>En étant une aidante naturelle. </a:t>
            </a:r>
          </a:p>
        </p:txBody>
      </p:sp>
    </p:spTree>
    <p:extLst>
      <p:ext uri="{BB962C8B-B14F-4D97-AF65-F5344CB8AC3E}">
        <p14:creationId xmlns:p14="http://schemas.microsoft.com/office/powerpoint/2010/main" val="10826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random/>
      </p:transition>
    </mc:Choice>
    <mc:Fallback>
      <p:transition spd="slow" advClick="0" advTm="7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16311" y="459138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En étant la pierre sur laquelle ma conjointe et mes enfants peuvent se reposer.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03200" y="5214725"/>
            <a:ext cx="1178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En priant pour  que mon mari nous accompagne</a:t>
            </a:r>
          </a:p>
          <a:p>
            <a:r>
              <a:rPr lang="fr-CA" sz="3200" b="1" dirty="0" smtClean="0"/>
              <a:t>à l’église comme une famille.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16311" y="1853469"/>
            <a:ext cx="11530349" cy="2727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A" sz="3200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En approfondissant ma vie spirituelle</a:t>
            </a:r>
            <a:r>
              <a:rPr lang="fr-CA" sz="3200" dirty="0" smtClean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CA" sz="3200" dirty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A" sz="3200" dirty="0" smtClean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En </a:t>
            </a:r>
            <a:r>
              <a:rPr lang="fr-CA" sz="3200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affirmant et en exerçant ma foi</a:t>
            </a:r>
            <a:r>
              <a:rPr lang="fr-CA" sz="3200" dirty="0" smtClean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CA" sz="3200" dirty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A" sz="3200" dirty="0" smtClean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En </a:t>
            </a:r>
            <a:r>
              <a:rPr lang="fr-CA" sz="3200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proclamant ma foi et la bonne nouvelle</a:t>
            </a:r>
            <a:endParaRPr lang="fr-CA" sz="3200" dirty="0"/>
          </a:p>
        </p:txBody>
      </p:sp>
    </p:spTree>
    <p:extLst>
      <p:ext uri="{BB962C8B-B14F-4D97-AF65-F5344CB8AC3E}">
        <p14:creationId xmlns:p14="http://schemas.microsoft.com/office/powerpoint/2010/main" val="1641236499"/>
      </p:ext>
    </p:extLst>
  </p:cSld>
  <p:clrMapOvr>
    <a:masterClrMapping/>
  </p:clrMapOvr>
  <p:transition spd="slow" advTm="2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0"/>
                            </p:stCondLst>
                            <p:childTnLst>
                              <p:par>
                                <p:cTn id="11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68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160"/>
                            </p:stCondLst>
                            <p:childTnLst>
                              <p:par>
                                <p:cTn id="20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16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16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8" grpId="0"/>
      <p:bldP spid="8" grpId="1"/>
      <p:bldP spid="8" grpId="2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8731" y="453181"/>
            <a:ext cx="9995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En encourageant mes enfants à l’école.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88731" y="2474706"/>
            <a:ext cx="98134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En étant attentif à mes amis </a:t>
            </a:r>
            <a:endParaRPr lang="fr-CA" sz="32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r>
              <a:rPr lang="fr-CA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qui </a:t>
            </a:r>
            <a:r>
              <a:rPr lang="fr-C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ont besoin de moi, en les aimants. 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59676" y="1390849"/>
            <a:ext cx="9853448" cy="854075"/>
          </a:xfrm>
        </p:spPr>
        <p:txBody>
          <a:bodyPr>
            <a:normAutofit/>
          </a:bodyPr>
          <a:lstStyle/>
          <a:p>
            <a:pPr algn="l"/>
            <a:r>
              <a:rPr lang="fr-CA" sz="3200" b="1" dirty="0" smtClean="0">
                <a:solidFill>
                  <a:schemeClr val="tx1"/>
                </a:solidFill>
                <a:latin typeface="Comic Sans MS" pitchFamily="66" charset="0"/>
              </a:rPr>
              <a:t>En parlant de Jésus au monde sur mon chemin. </a:t>
            </a:r>
            <a:endParaRPr lang="fr-CA" sz="32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8731" y="3985314"/>
            <a:ext cx="7226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200" b="1" dirty="0">
                <a:latin typeface="Cambria" pitchFamily="18" charset="0"/>
              </a:rPr>
              <a:t>En participant aux chœurs de chants.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21287" y="4965333"/>
            <a:ext cx="7761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 smtClean="0"/>
              <a:t>En  priant pour les familles en détresse. </a:t>
            </a:r>
          </a:p>
        </p:txBody>
      </p:sp>
    </p:spTree>
    <p:extLst>
      <p:ext uri="{BB962C8B-B14F-4D97-AF65-F5344CB8AC3E}">
        <p14:creationId xmlns:p14="http://schemas.microsoft.com/office/powerpoint/2010/main" val="3194494243"/>
      </p:ext>
    </p:extLst>
  </p:cSld>
  <p:clrMapOvr>
    <a:masterClrMapping/>
  </p:clrMapOvr>
  <p:transition spd="slow" advTm="2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20"/>
                            </p:stCondLst>
                            <p:childTnLst>
                              <p:par>
                                <p:cTn id="10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52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7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780"/>
                            </p:stCondLst>
                            <p:childTnLst>
                              <p:par>
                                <p:cTn id="2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530"/>
                            </p:stCondLst>
                            <p:childTnLst>
                              <p:par>
                                <p:cTn id="3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680"/>
                            </p:stCondLst>
                            <p:childTnLst>
                              <p:par>
                                <p:cTn id="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3680"/>
                            </p:stCondLst>
                            <p:childTnLst>
                              <p:par>
                                <p:cTn id="39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82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680"/>
                            </p:stCondLst>
                            <p:childTnLst>
                              <p:par>
                                <p:cTn id="42" presetID="4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680"/>
                            </p:stCondLst>
                            <p:childTnLst>
                              <p:par>
                                <p:cTn id="4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8980"/>
                            </p:stCondLst>
                            <p:childTnLst>
                              <p:par>
                                <p:cTn id="5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build="allAtOnce"/>
      <p:bldP spid="7" grpId="0"/>
      <p:bldP spid="7" grpId="1"/>
      <p:bldP spid="7" grpId="2"/>
      <p:bldP spid="6" grpId="0"/>
      <p:bldP spid="6" grpId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09074" y="270319"/>
            <a:ext cx="11645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En pardonnant dans la joie  à ceux qui m’ont toujours offensé</a:t>
            </a:r>
            <a:r>
              <a:rPr lang="fr-CA" dirty="0" smtClean="0"/>
              <a:t>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60948" y="1083968"/>
            <a:ext cx="1092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En rendant les gens heureux autour de moi.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60948" y="1757173"/>
            <a:ext cx="10684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En semant le bien autour de moi.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96253" y="3422835"/>
            <a:ext cx="10924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En étant sensible aux autres.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496253" y="4324914"/>
            <a:ext cx="6880485" cy="58477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fr-CA" sz="3200" b="1" cap="none" spc="50" dirty="0">
                <a:ln w="13500">
                  <a:solidFill>
                    <a:schemeClr val="bg1">
                      <a:alpha val="60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rPr>
              <a:t>En allant </a:t>
            </a:r>
            <a:r>
              <a:rPr lang="fr-CA" sz="3200" b="1" cap="none" spc="50" dirty="0" smtClean="0">
                <a:ln w="13500">
                  <a:solidFill>
                    <a:schemeClr val="bg1">
                      <a:alpha val="60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rPr>
              <a:t>à </a:t>
            </a:r>
            <a:r>
              <a:rPr lang="fr-CA" sz="3200" b="1" cap="none" spc="50" dirty="0">
                <a:ln w="13500">
                  <a:solidFill>
                    <a:schemeClr val="bg1">
                      <a:alpha val="60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rPr>
              <a:t>la </a:t>
            </a:r>
            <a:r>
              <a:rPr lang="fr-CA" sz="3200" b="1" cap="none" spc="50" dirty="0" smtClean="0">
                <a:ln w="13500">
                  <a:solidFill>
                    <a:schemeClr val="bg1">
                      <a:alpha val="60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rPr>
              <a:t>messe</a:t>
            </a:r>
            <a:r>
              <a:rPr lang="fr-CA" sz="3200" b="1" cap="none" spc="50" dirty="0">
                <a:ln w="13500">
                  <a:solidFill>
                    <a:schemeClr val="bg1">
                      <a:alpha val="60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rPr>
              <a:t>, </a:t>
            </a:r>
            <a:r>
              <a:rPr lang="fr-CA" sz="3200" b="1" cap="none" spc="50" dirty="0" smtClean="0">
                <a:ln w="13500">
                  <a:solidFill>
                    <a:schemeClr val="bg1">
                      <a:alpha val="60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rPr>
              <a:t>à </a:t>
            </a:r>
            <a:r>
              <a:rPr lang="fr-CA" sz="3200" b="1" cap="none" spc="50" dirty="0">
                <a:ln w="13500">
                  <a:solidFill>
                    <a:schemeClr val="bg1">
                      <a:alpha val="60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rPr>
              <a:t>l’église</a:t>
            </a:r>
            <a:r>
              <a:rPr lang="fr-CA" sz="3200" b="1" cap="none" spc="50" dirty="0" smtClean="0">
                <a:ln w="13500">
                  <a:solidFill>
                    <a:schemeClr val="bg1">
                      <a:alpha val="60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rPr>
              <a:t>.</a:t>
            </a:r>
            <a:endParaRPr lang="fr-CA" sz="3200" b="1" cap="none" spc="50" dirty="0">
              <a:ln w="13500">
                <a:solidFill>
                  <a:schemeClr val="bg1">
                    <a:alpha val="60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09074" y="2613154"/>
            <a:ext cx="9818557" cy="61927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A" sz="3200" b="1" spc="50" dirty="0" smtClean="0">
                <a:ln w="13500">
                  <a:solidFill>
                    <a:schemeClr val="bg1">
                      <a:alpha val="60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rPr>
              <a:t>En  obéissant aux commandements</a:t>
            </a:r>
            <a:endParaRPr lang="fr-CA" sz="3200" b="1" spc="50" dirty="0">
              <a:ln w="13500">
                <a:solidFill>
                  <a:schemeClr val="bg1">
                    <a:alpha val="60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algun Gothic" panose="020B0503020000020004" pitchFamily="34" charset="-127"/>
              <a:ea typeface="Malgun Gothic" panose="020B0503020000020004" pitchFamily="34" charset="-127"/>
              <a:cs typeface="Segoe UI Semibold" panose="020B07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9074" y="5452066"/>
            <a:ext cx="11562395" cy="619272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A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En </a:t>
            </a:r>
            <a:r>
              <a:rPr lang="fr-C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priant </a:t>
            </a:r>
            <a:r>
              <a:rPr lang="fr-CA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pour le </a:t>
            </a:r>
            <a:r>
              <a:rPr lang="fr-C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monde entier e</a:t>
            </a:r>
            <a:r>
              <a:rPr lang="fr-CA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t les </a:t>
            </a:r>
            <a:r>
              <a:rPr lang="fr-C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âmes du purgatoire.</a:t>
            </a:r>
          </a:p>
        </p:txBody>
      </p:sp>
    </p:spTree>
    <p:extLst>
      <p:ext uri="{BB962C8B-B14F-4D97-AF65-F5344CB8AC3E}">
        <p14:creationId xmlns:p14="http://schemas.microsoft.com/office/powerpoint/2010/main" val="322590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0">
        <p:random/>
      </p:transition>
    </mc:Choice>
    <mc:Fallback>
      <p:transition spd="slow" advTm="2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6007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7" presetClass="exit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6007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7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9" grpId="1" build="allAtOnce"/>
      <p:bldP spid="10" grpId="0" build="allAtOnce"/>
      <p:bldP spid="10" grpId="1" build="allAtOnce"/>
      <p:bldP spid="11" grpId="0"/>
      <p:bldP spid="11" grpId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33137" y="553453"/>
            <a:ext cx="11213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smtClean="0"/>
              <a:t>En étant témoin.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7502" y="1520550"/>
            <a:ext cx="1056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smtClean="0"/>
              <a:t>En étant près des autres.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07502" y="2432600"/>
            <a:ext cx="8506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smtClean="0"/>
              <a:t>En étant meilleur envers les autres.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49705" y="3272589"/>
            <a:ext cx="10154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smtClean="0"/>
              <a:t>En étant une pierre d’ancrage pour les autres.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7502" y="4184639"/>
            <a:ext cx="9548734" cy="107721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CA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En</a:t>
            </a:r>
            <a:r>
              <a:rPr lang="fr-CA" sz="32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fr-CA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étant</a:t>
            </a:r>
            <a:r>
              <a:rPr lang="fr-CA" sz="32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fr-CA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un</a:t>
            </a:r>
            <a:r>
              <a:rPr lang="fr-CA" sz="32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fr-CA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soutien spirituel pour mes amis,</a:t>
            </a:r>
          </a:p>
          <a:p>
            <a:r>
              <a:rPr lang="fr-CA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en les aidants. </a:t>
            </a:r>
            <a:endParaRPr lang="fr-CA" sz="3200" b="1" dirty="0">
              <a:solidFill>
                <a:schemeClr val="tx2">
                  <a:lumMod val="40000"/>
                  <a:lumOff val="6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760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0">
        <p:random/>
      </p:transition>
    </mc:Choice>
    <mc:Fallback>
      <p:transition spd="slow" advTm="2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397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397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9" grpId="1" build="allAtOnce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01579" y="433137"/>
            <a:ext cx="11165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smtClean="0"/>
              <a:t>En aimant  toujours plus, surtout dans </a:t>
            </a:r>
          </a:p>
          <a:p>
            <a:r>
              <a:rPr lang="fr-CA" sz="3600" dirty="0" smtClean="0"/>
              <a:t>les temps difficiles.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1579" y="1703340"/>
            <a:ext cx="11590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>
                <a:solidFill>
                  <a:srgbClr val="FF0000"/>
                </a:solidFill>
              </a:rPr>
              <a:t>En aimant mes ennemis. à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01579" y="2335764"/>
            <a:ext cx="1032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smtClean="0"/>
              <a:t>En étant aimable pour mon prochain.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01579" y="4041522"/>
            <a:ext cx="10443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smtClean="0"/>
              <a:t>Par ma présence et mes actions.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78303" y="4894059"/>
            <a:ext cx="8436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/>
              <a:t>En aller à la rencontre de mon prochain.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5720" y="5680983"/>
            <a:ext cx="8181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/>
              <a:t>En étant attentif aux besoins des autres.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1579" y="3219421"/>
            <a:ext cx="8677332" cy="58477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CA" sz="3200" b="1" dirty="0" smtClean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En étant</a:t>
            </a:r>
            <a:r>
              <a:rPr lang="fr-CA" sz="3200" b="1" i="1" dirty="0" smtClean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</a:t>
            </a:r>
            <a:r>
              <a:rPr lang="fr-CA" sz="3200" b="1" dirty="0" smtClean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disponible  pour les endeuillées. </a:t>
            </a:r>
          </a:p>
        </p:txBody>
      </p:sp>
    </p:spTree>
    <p:extLst>
      <p:ext uri="{BB962C8B-B14F-4D97-AF65-F5344CB8AC3E}">
        <p14:creationId xmlns:p14="http://schemas.microsoft.com/office/powerpoint/2010/main" val="42142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0">
        <p:random/>
      </p:transition>
    </mc:Choice>
    <mc:Fallback>
      <p:transition spd="slow" advTm="2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6E2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EC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5011" y="1094874"/>
            <a:ext cx="11806989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/>
            </a:r>
            <a:br>
              <a:rPr lang="fr-CA" dirty="0" smtClean="0"/>
            </a:br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669825" y="2102962"/>
            <a:ext cx="108765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En offrant un visage joyeux à tous, un cœur de miséricorde, mes talents, une oreille attentive autour de moi malgré ma douleur.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58778" y="4287743"/>
            <a:ext cx="8927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En ayant de l’ouverture aux autres.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558778" y="978295"/>
            <a:ext cx="10112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200" dirty="0"/>
              <a:t>En guidant les autres au meilleur de ma connaissance. </a:t>
            </a:r>
          </a:p>
        </p:txBody>
      </p:sp>
    </p:spTree>
    <p:extLst>
      <p:ext uri="{BB962C8B-B14F-4D97-AF65-F5344CB8AC3E}">
        <p14:creationId xmlns:p14="http://schemas.microsoft.com/office/powerpoint/2010/main" val="274668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0">
        <p:random/>
      </p:transition>
    </mc:Choice>
    <mc:Fallback>
      <p:transition spd="slow" advTm="2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62526" y="505326"/>
            <a:ext cx="9697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En riant. </a:t>
            </a:r>
          </a:p>
          <a:p>
            <a:r>
              <a:rPr lang="fr-CA" sz="3200" dirty="0" smtClean="0"/>
              <a:t>En m’engageant avec le sourire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69816" y="4943343"/>
            <a:ext cx="7218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En réconfortant. </a:t>
            </a:r>
          </a:p>
        </p:txBody>
      </p:sp>
      <p:sp>
        <p:nvSpPr>
          <p:cNvPr id="3" name="Rectangle 2"/>
          <p:cNvSpPr/>
          <p:nvPr/>
        </p:nvSpPr>
        <p:spPr>
          <a:xfrm>
            <a:off x="654091" y="3659346"/>
            <a:ext cx="723467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agissant selon les enseignements reçus.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81874" y="2132218"/>
            <a:ext cx="10074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>
                <a:latin typeface="Lucida Calligraphy" pitchFamily="66" charset="0"/>
              </a:rPr>
              <a:t>En étant disponible et à l’écoute pour les personnes qui sont malades. </a:t>
            </a:r>
          </a:p>
        </p:txBody>
      </p:sp>
    </p:spTree>
    <p:extLst>
      <p:ext uri="{BB962C8B-B14F-4D97-AF65-F5344CB8AC3E}">
        <p14:creationId xmlns:p14="http://schemas.microsoft.com/office/powerpoint/2010/main" val="424235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5000">
        <p:random/>
      </p:transition>
    </mc:Choice>
    <mc:Fallback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52744" y="1132991"/>
            <a:ext cx="10544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latin typeface="Century Gothic" pitchFamily="34" charset="0"/>
              </a:rPr>
              <a:t>En priant POUR les personnes seules et âgées.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05210" y="2018008"/>
            <a:ext cx="10439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En étant plus présente pour la communauté.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0279" y="2903025"/>
            <a:ext cx="1169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/>
              <a:t>En aidant ma paroisse, en continuant de m’impliquer.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0279" y="3818820"/>
            <a:ext cx="10296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200" b="1" dirty="0">
                <a:latin typeface="Comic Sans MS" pitchFamily="66" charset="0"/>
              </a:rPr>
              <a:t>En pratiquant ma foi en Dieu. Pour l’Église et Dieu</a:t>
            </a:r>
            <a:endParaRPr lang="fr-CA" sz="3200" dirty="0"/>
          </a:p>
        </p:txBody>
      </p:sp>
      <p:sp>
        <p:nvSpPr>
          <p:cNvPr id="8" name="ZoneTexte 7"/>
          <p:cNvSpPr txBox="1"/>
          <p:nvPr/>
        </p:nvSpPr>
        <p:spPr>
          <a:xfrm>
            <a:off x="300279" y="4673059"/>
            <a:ext cx="11080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spc="300" dirty="0"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En aidant les plus pauvres. </a:t>
            </a:r>
          </a:p>
        </p:txBody>
      </p:sp>
    </p:spTree>
    <p:extLst>
      <p:ext uri="{BB962C8B-B14F-4D97-AF65-F5344CB8AC3E}">
        <p14:creationId xmlns:p14="http://schemas.microsoft.com/office/powerpoint/2010/main" val="346783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0">
        <p:random/>
      </p:transition>
    </mc:Choice>
    <mc:Fallback>
      <p:transition spd="slow" advTm="2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15983" y="1407340"/>
            <a:ext cx="1125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>
                <a:latin typeface="Century Gothic" pitchFamily="34" charset="0"/>
              </a:rPr>
              <a:t>En étant généreux auprès des personnes âgées.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20914" y="2482585"/>
            <a:ext cx="7149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</a:t>
            </a:r>
            <a:r>
              <a:rPr lang="fr-C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 suivant les pas de Dieu.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20914" y="3619386"/>
            <a:ext cx="11275880" cy="175432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C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En me consacrant à mes études pour un cheminement plus éclairé.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914" y="409327"/>
            <a:ext cx="106156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4400" dirty="0">
                <a:latin typeface="Bell MT" pitchFamily="18" charset="0"/>
              </a:rPr>
              <a:t>En approfondissant </a:t>
            </a:r>
            <a:r>
              <a:rPr lang="fr-CA" sz="4400" dirty="0" smtClean="0">
                <a:latin typeface="Bell MT" pitchFamily="18" charset="0"/>
              </a:rPr>
              <a:t>ma </a:t>
            </a:r>
            <a:r>
              <a:rPr lang="fr-CA" sz="4400" dirty="0">
                <a:latin typeface="Bell MT" pitchFamily="18" charset="0"/>
              </a:rPr>
              <a:t>vie spirituelle</a:t>
            </a:r>
            <a:r>
              <a:rPr lang="fr-CA" dirty="0">
                <a:latin typeface="Bell MT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9135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0">
        <p:random/>
      </p:transition>
    </mc:Choice>
    <mc:Fallback>
      <p:transition spd="slow" advTm="2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82" y="0"/>
            <a:ext cx="1230808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682" y="481839"/>
            <a:ext cx="11732558" cy="6217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fr-CA" sz="6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En </a:t>
            </a:r>
            <a:r>
              <a:rPr lang="fr-CA" sz="6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faisant la volonté </a:t>
            </a:r>
            <a:r>
              <a:rPr lang="fr-CA" sz="6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de </a:t>
            </a:r>
            <a:r>
              <a:rPr lang="fr-CA" sz="6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Dieu au </a:t>
            </a:r>
            <a:r>
              <a:rPr lang="fr-CA" sz="6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quotidien.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A" sz="4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	</a:t>
            </a:r>
            <a:endParaRPr lang="fr-CA" sz="4400" b="1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CA" sz="2800" b="1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fr-CA" sz="6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En </a:t>
            </a:r>
            <a:r>
              <a:rPr lang="fr-CA" sz="6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faisant </a:t>
            </a:r>
            <a:endParaRPr lang="fr-CA" sz="6000" b="1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fr-CA" sz="6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confiance </a:t>
            </a:r>
            <a:r>
              <a:rPr lang="fr-CA" sz="6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à Dieu.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CA" sz="4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54166"/>
      </p:ext>
    </p:extLst>
  </p:cSld>
  <p:clrMapOvr>
    <a:masterClrMapping/>
  </p:clrMapOvr>
  <p:transition spd="med" advClick="0" advTm="1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68785" y="3586094"/>
            <a:ext cx="11269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En écoutant les enfants, les personnes que j’aime moins.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68785" y="2088508"/>
            <a:ext cx="9693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En étant à l’écoute de mes clients.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68785" y="2854820"/>
            <a:ext cx="10094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En m’intéressant aux personnes en difficulté.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60399" y="1323587"/>
            <a:ext cx="986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smtClean="0"/>
              <a:t>En pensant aux autres.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60399" y="557275"/>
            <a:ext cx="11039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En étant patiente envers les personnes  malades.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668785" y="4806421"/>
            <a:ext cx="109120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latin typeface="Bell MT" pitchFamily="18" charset="0"/>
              </a:rPr>
              <a:t>En continuant à me former pour mieux partager </a:t>
            </a:r>
            <a:endParaRPr lang="fr-CA" sz="3200" dirty="0" smtClean="0">
              <a:latin typeface="Bell MT" pitchFamily="18" charset="0"/>
            </a:endParaRPr>
          </a:p>
          <a:p>
            <a:r>
              <a:rPr lang="fr-CA" sz="3200" dirty="0" smtClean="0">
                <a:latin typeface="Bell MT" pitchFamily="18" charset="0"/>
              </a:rPr>
              <a:t>l’amour </a:t>
            </a:r>
            <a:r>
              <a:rPr lang="fr-CA" sz="3200" dirty="0">
                <a:latin typeface="Bell MT" pitchFamily="18" charset="0"/>
              </a:rPr>
              <a:t>que Dieu nous donne. </a:t>
            </a:r>
          </a:p>
        </p:txBody>
      </p:sp>
    </p:spTree>
    <p:extLst>
      <p:ext uri="{BB962C8B-B14F-4D97-AF65-F5344CB8AC3E}">
        <p14:creationId xmlns:p14="http://schemas.microsoft.com/office/powerpoint/2010/main" val="260774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0">
        <p:random/>
      </p:transition>
    </mc:Choice>
    <mc:Fallback>
      <p:transition spd="slow" advTm="2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6469" y="618228"/>
            <a:ext cx="107159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600" b="1" dirty="0">
                <a:latin typeface="Maiandra GD" pitchFamily="34" charset="0"/>
              </a:rPr>
              <a:t>En m’impliquant dans ma </a:t>
            </a:r>
            <a:r>
              <a:rPr lang="fr-CA" sz="3600" b="1" dirty="0" smtClean="0">
                <a:latin typeface="Maiandra GD" pitchFamily="34" charset="0"/>
              </a:rPr>
              <a:t>communauté.</a:t>
            </a:r>
          </a:p>
          <a:p>
            <a:endParaRPr lang="fr-CA" sz="3600" b="1" dirty="0" smtClean="0">
              <a:latin typeface="Maiandra GD" pitchFamily="34" charset="0"/>
            </a:endParaRPr>
          </a:p>
          <a:p>
            <a:r>
              <a:rPr lang="fr-CA" sz="3600" b="1" dirty="0" smtClean="0">
                <a:latin typeface="Maiandra GD" pitchFamily="34" charset="0"/>
              </a:rPr>
              <a:t>En </a:t>
            </a:r>
            <a:r>
              <a:rPr lang="fr-CA" sz="3600" b="1" dirty="0">
                <a:latin typeface="Maiandra GD" pitchFamily="34" charset="0"/>
              </a:rPr>
              <a:t>participant aux activités paroissiales</a:t>
            </a:r>
            <a:endParaRPr lang="fr-CA" sz="3600" dirty="0"/>
          </a:p>
        </p:txBody>
      </p:sp>
      <p:sp>
        <p:nvSpPr>
          <p:cNvPr id="6" name="ZoneTexte 5"/>
          <p:cNvSpPr txBox="1"/>
          <p:nvPr/>
        </p:nvSpPr>
        <p:spPr>
          <a:xfrm>
            <a:off x="886469" y="2570186"/>
            <a:ext cx="7839856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A" sz="4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apprenant à connaître Jésus.</a:t>
            </a:r>
          </a:p>
          <a:p>
            <a:endParaRPr lang="fr-CA" dirty="0"/>
          </a:p>
        </p:txBody>
      </p:sp>
      <p:sp>
        <p:nvSpPr>
          <p:cNvPr id="7" name="ZoneTexte 6"/>
          <p:cNvSpPr txBox="1"/>
          <p:nvPr/>
        </p:nvSpPr>
        <p:spPr>
          <a:xfrm>
            <a:off x="886469" y="3472626"/>
            <a:ext cx="1122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En soutenant </a:t>
            </a:r>
            <a:r>
              <a:rPr lang="fr-CA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les </a:t>
            </a:r>
            <a:r>
              <a:rPr lang="fr-C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projets et les défis de l’équipe</a:t>
            </a:r>
            <a:r>
              <a:rPr lang="fr-CA" sz="3600" dirty="0" smtClean="0">
                <a:latin typeface="+mj-lt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886469" y="4171182"/>
            <a:ext cx="11632367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A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étant disponible </a:t>
            </a:r>
            <a:r>
              <a:rPr lang="fr-CA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</a:t>
            </a:r>
            <a:r>
              <a:rPr lang="fr-CA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 Église </a:t>
            </a:r>
            <a:r>
              <a:rPr lang="fr-CA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CA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 communauté.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86469" y="5021397"/>
            <a:ext cx="11587397" cy="58477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CA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Print" pitchFamily="2" charset="0"/>
                <a:ea typeface="Cambria Math" pitchFamily="18" charset="0"/>
              </a:rPr>
              <a:t>En honorant mon père et ma mère en faisant le bien. </a:t>
            </a:r>
          </a:p>
        </p:txBody>
      </p:sp>
    </p:spTree>
    <p:extLst>
      <p:ext uri="{BB962C8B-B14F-4D97-AF65-F5344CB8AC3E}">
        <p14:creationId xmlns:p14="http://schemas.microsoft.com/office/powerpoint/2010/main" val="261520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0">
        <p:random/>
      </p:transition>
    </mc:Choice>
    <mc:Fallback>
      <p:transition spd="slow" advTm="2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100"/>
                            </p:stCondLst>
                            <p:childTnLst>
                              <p:par>
                                <p:cTn id="17" presetID="1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100"/>
                            </p:stCondLst>
                            <p:childTnLst>
                              <p:par>
                                <p:cTn id="2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397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100"/>
                            </p:stCondLst>
                            <p:childTnLst>
                              <p:par>
                                <p:cTn id="24" presetID="17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  <p:bldP spid="8" grpId="1"/>
      <p:bldP spid="8" grpId="2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6321" y="613094"/>
            <a:ext cx="11620800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En étant en contact avec Dieu.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En écoutant </a:t>
            </a:r>
            <a:r>
              <a:rPr lang="fr-CA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Dieu: </a:t>
            </a:r>
            <a:r>
              <a:rPr lang="fr-CA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ce qu’il a à me </a:t>
            </a:r>
            <a:r>
              <a:rPr lang="fr-CA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dire.</a:t>
            </a:r>
          </a:p>
          <a:p>
            <a:pPr algn="just">
              <a:lnSpc>
                <a:spcPct val="107000"/>
              </a:lnSpc>
            </a:pPr>
            <a:r>
              <a:rPr lang="fr-CA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En bâtissant un monde meilleur</a:t>
            </a:r>
            <a:r>
              <a:rPr lang="fr-CA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.</a:t>
            </a:r>
            <a:endParaRPr lang="fr-CA" sz="4800" b="1" dirty="0">
              <a:solidFill>
                <a:schemeClr val="accent1">
                  <a:lumMod val="60000"/>
                  <a:lumOff val="4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86321" y="3293490"/>
            <a:ext cx="9996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En donnant du bonheur.</a:t>
            </a:r>
          </a:p>
          <a:p>
            <a:r>
              <a:rPr lang="fr-CA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En étant émerveillé. </a:t>
            </a:r>
          </a:p>
          <a:p>
            <a:r>
              <a:rPr lang="fr-CA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En donnant de son temps. </a:t>
            </a:r>
          </a:p>
        </p:txBody>
      </p:sp>
    </p:spTree>
    <p:extLst>
      <p:ext uri="{BB962C8B-B14F-4D97-AF65-F5344CB8AC3E}">
        <p14:creationId xmlns:p14="http://schemas.microsoft.com/office/powerpoint/2010/main" val="302752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5000">
        <p:random/>
      </p:transition>
    </mc:Choice>
    <mc:Fallback>
      <p:transition spd="slow" advTm="1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94731" y="1383467"/>
            <a:ext cx="112600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b="1" dirty="0">
                <a:latin typeface="Candara" panose="020E0502030303020204" pitchFamily="34" charset="0"/>
              </a:rPr>
              <a:t>En étant compréhensif, en  comprenant les gens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89800" y="3241011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 smtClean="0"/>
              <a:t>En écoutant les autres et en parlant moins.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94731" y="264797"/>
            <a:ext cx="11597269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CA" sz="6600" b="1" dirty="0">
                <a:latin typeface="Candara" panose="020E0502030303020204" pitchFamily="34" charset="0"/>
              </a:rPr>
              <a:t>En étant disponible aux autres</a:t>
            </a:r>
            <a:r>
              <a:rPr lang="fr-CA" sz="4000" dirty="0" smtClean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05664" y="4235347"/>
            <a:ext cx="11249118" cy="1827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A" sz="3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En </a:t>
            </a:r>
            <a:r>
              <a:rPr lang="fr-CA" sz="3600" b="1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n’ayant </a:t>
            </a:r>
            <a:r>
              <a:rPr lang="fr-CA" sz="3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pas </a:t>
            </a:r>
            <a:r>
              <a:rPr lang="fr-CA" sz="3600" b="1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peur </a:t>
            </a:r>
            <a:r>
              <a:rPr lang="fr-CA" sz="3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de </a:t>
            </a:r>
            <a:r>
              <a:rPr lang="fr-CA" sz="3600" b="1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témoigner </a:t>
            </a:r>
            <a:r>
              <a:rPr lang="fr-CA" sz="3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de </a:t>
            </a:r>
            <a:r>
              <a:rPr lang="fr-CA" sz="3600" b="1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ma foi  </a:t>
            </a:r>
            <a:r>
              <a:rPr lang="fr-CA" sz="3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et </a:t>
            </a:r>
            <a:r>
              <a:rPr lang="fr-CA" sz="3600" b="1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de l’amour inconditionnel </a:t>
            </a:r>
            <a:r>
              <a:rPr lang="fr-CA" sz="3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de </a:t>
            </a:r>
            <a:r>
              <a:rPr lang="fr-CA" sz="3600" b="1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Jésus vivant </a:t>
            </a:r>
            <a:endParaRPr lang="fr-CA" sz="3600" b="1" dirty="0" smtClean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A" sz="3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et </a:t>
            </a:r>
            <a:r>
              <a:rPr lang="fr-CA" sz="3600" b="1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présent dans </a:t>
            </a:r>
            <a:r>
              <a:rPr lang="fr-CA" sz="3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ma </a:t>
            </a:r>
            <a:r>
              <a:rPr lang="fr-CA" sz="3600" b="1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vie</a:t>
            </a:r>
            <a:r>
              <a:rPr lang="fr-CA" sz="3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46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2000">
        <p:random/>
      </p:transition>
    </mc:Choice>
    <mc:Fallback>
      <p:transition spd="slow" advTm="2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54053" y="431995"/>
            <a:ext cx="101787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iandra GD" pitchFamily="34" charset="0"/>
              </a:rPr>
              <a:t>En mettant en pratique au quotidien la bonté,  la confiance, la douceur, l’entraide, l’harmonie, la justice, la paix, la sagesse, la sérénité, la solidarité,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4694" y="3848695"/>
            <a:ext cx="4472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iandra GD" pitchFamily="34" charset="0"/>
              </a:rPr>
              <a:t>En ayant de l’entregent</a:t>
            </a:r>
            <a:r>
              <a:rPr lang="fr-CA" dirty="0" smtClean="0"/>
              <a:t>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4053" y="1948224"/>
            <a:ext cx="620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iandra GD" pitchFamily="34" charset="0"/>
              </a:rPr>
              <a:t>En oubliant les médisances.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4694" y="4377229"/>
            <a:ext cx="11452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i="1" dirty="0" smtClean="0">
                <a:latin typeface="Calibri" pitchFamily="34" charset="0"/>
                <a:cs typeface="Calibri" pitchFamily="34" charset="0"/>
              </a:rPr>
              <a:t>En étant courageuse pour soigner ceux qui sont malades.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5208924"/>
            <a:ext cx="694910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latin typeface="Calibri" pitchFamily="34" charset="0"/>
                <a:cs typeface="Calibri" pitchFamily="34" charset="0"/>
              </a:rPr>
              <a:t>En accompagnant les malades.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4053" y="2580800"/>
            <a:ext cx="1129330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CA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iandra GD" pitchFamily="34" charset="0"/>
              </a:rPr>
              <a:t>En apprenant à mieux connaître ma communauté </a:t>
            </a:r>
          </a:p>
          <a:p>
            <a:r>
              <a:rPr lang="fr-CA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aiandra GD" pitchFamily="34" charset="0"/>
              </a:rPr>
              <a:t>et en faisant de mon mieux pour l’améliorer. </a:t>
            </a:r>
            <a:endParaRPr lang="fr-CA" sz="28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81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0">
        <p:random/>
      </p:transition>
    </mc:Choice>
    <mc:Fallback>
      <p:transition spd="slow" advTm="2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4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4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400"/>
                            </p:stCondLst>
                            <p:childTnLst>
                              <p:par>
                                <p:cTn id="26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750"/>
                            </p:stCondLst>
                            <p:childTnLst>
                              <p:par>
                                <p:cTn id="32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50"/>
                            </p:stCondLst>
                            <p:childTnLst>
                              <p:par>
                                <p:cTn id="38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9" dur="25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25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400"/>
                            </p:stCondLst>
                            <p:childTnLst>
                              <p:par>
                                <p:cTn id="43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4" dur="250" autoRev="1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50" autoRev="1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50" autoRev="1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0" grpId="1" build="allAtOnce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31764" y="2211527"/>
            <a:ext cx="11451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i="1" strike="sngStrike" dirty="0" smtClean="0"/>
              <a:t>En ayant de la compassion pour les personnes malades.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12006" y="900259"/>
            <a:ext cx="8171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strike="sngStrike" dirty="0" smtClean="0"/>
              <a:t>En construisant l’union familiale pour Dieu</a:t>
            </a:r>
            <a:r>
              <a:rPr lang="fr-CA" sz="3200" dirty="0" smtClean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80505" y="3365188"/>
            <a:ext cx="107644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200" strike="sng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En étant moi-même. En restant comme je suis chaque jour. </a:t>
            </a:r>
          </a:p>
        </p:txBody>
      </p:sp>
    </p:spTree>
    <p:extLst>
      <p:ext uri="{BB962C8B-B14F-4D97-AF65-F5344CB8AC3E}">
        <p14:creationId xmlns:p14="http://schemas.microsoft.com/office/powerpoint/2010/main" val="2347625248"/>
      </p:ext>
    </p:extLst>
  </p:cSld>
  <p:clrMapOvr>
    <a:masterClrMapping/>
  </p:clrMapOvr>
  <p:transition spd="slow" advTm="1600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1266" y="263354"/>
            <a:ext cx="11487853" cy="634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 un meilleur père, un meilleur mari. En étant de meilleure humeur avec ma famille.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honorant mon père et ma mère en faisant le bien.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un  soutien spirituel pour mes amis, en les aidants.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 attentif  à mes amis qui ont besoin de moi, en les aimants. 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approfondissant ma vie spirituelle.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continuant à me former pour mieux partager l’amour que Dieu nous donne. 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m’améliorant d’abord envers moi-même puis envers les autres.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restant comme je suis chaque jour.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moi-même.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me consacrant à mes études pour un cheminement plus éclairé.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gardant ma joie  de vivre malgré les difficultés.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priant POUR les personnes seules et âgées.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priant AVEC les personnes âgées</a:t>
            </a: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endParaRPr lang="fr-CA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aidant les personnes en perte d’autonomie, les personnes âgées, les personnes seules, </a:t>
            </a:r>
            <a:endParaRPr lang="fr-CA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personnes qui sont tristes</a:t>
            </a: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endParaRPr lang="fr-CA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généreux auprès des personnes âgées.</a:t>
            </a:r>
          </a:p>
        </p:txBody>
      </p:sp>
    </p:spTree>
    <p:extLst>
      <p:ext uri="{BB962C8B-B14F-4D97-AF65-F5344CB8AC3E}">
        <p14:creationId xmlns:p14="http://schemas.microsoft.com/office/powerpoint/2010/main" val="313519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0">
        <p:random/>
      </p:transition>
    </mc:Choice>
    <mc:Fallback>
      <p:transition spd="slow" advTm="3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5760" y="713256"/>
            <a:ext cx="11292840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accompagnant ma fille aux catéchèses, mes enfants à l’église.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construisant l’union familiale pour Dieu.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donner l’exemple des bonnes valeurs à mes enfants et à mes petits-enfants en leurs montrant le chemin de Dieu.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 priant pour les familles en détresse.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priant pour  que mon mari nous accompagne à l’église comme une famille.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la pierre sur laquelle ma conjointe et mes enfants peuvent se reposer. En étant patient envers ma conjointe et mes enfants.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attentif  à ma famille et à ceux que j’aime.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encourageant mes enfants à l’école.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à l’écoute de ma famille, en l’aimant…l’amour familial est essentiel. </a:t>
            </a:r>
            <a:endParaRPr lang="fr-CA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veillant sur ma famille.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prenant soin de ma famille. En étant disponible pour ma famille.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 un meilleur père, un meilleur mari. En étant de meilleure humeur avec ma famille.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honorant mon père et ma mère en faisant le bien.</a:t>
            </a:r>
          </a:p>
        </p:txBody>
      </p:sp>
    </p:spTree>
    <p:extLst>
      <p:ext uri="{BB962C8B-B14F-4D97-AF65-F5344CB8AC3E}">
        <p14:creationId xmlns:p14="http://schemas.microsoft.com/office/powerpoint/2010/main" val="188258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0">
        <p:random/>
      </p:transition>
    </mc:Choice>
    <mc:Fallback>
      <p:transition spd="slow" advTm="3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440570"/>
            <a:ext cx="11597640" cy="6325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acceptant les autres tels qu’ils sont surtout mon fils schizophrène.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accompagnant les malades.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courageuse pour soigner ceux qui sont malades.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 disponible pour les personnes qui sont malades.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écoutant les malades.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ayant de l’empathie pour ceux qui souffrent.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encourageant les personnes malades à ne pas lâcher mais à continuer de combattre.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patiente envers les personnes  malades.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aidant les malades dans les centres d’hébergement.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une aidante naturelle.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ayant de la compassion pour les personnes malades.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visitant les malades.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disponible  pour les endeuillées.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 rendant service à une personne qui a vécu un deuil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aidant les plus pauvres.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écoutant  les autres dans le besoin.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servant les démunis.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prenant part aux activités de charité.</a:t>
            </a:r>
          </a:p>
        </p:txBody>
      </p:sp>
    </p:spTree>
    <p:extLst>
      <p:ext uri="{BB962C8B-B14F-4D97-AF65-F5344CB8AC3E}">
        <p14:creationId xmlns:p14="http://schemas.microsoft.com/office/powerpoint/2010/main" val="327666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0">
        <p:random/>
      </p:transition>
    </mc:Choice>
    <mc:Fallback>
      <p:transition spd="slow" advTm="3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8700" y="732823"/>
            <a:ext cx="8665779" cy="5690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offrant un visage joyeux à tous, un cœur de miséricorde, mes talents, une oreille attentive autour de moi malgré ma douleur.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ayant de l’ouverture aux autres.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pardonnant dans la joie  à ceux qui m’ont toujours offensé.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rendant les gens heureux autour de moi.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semant le bien autour de moi.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sensible aux autres.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serviable.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soutenant les autres. 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trouvant le meilleur en chaque personne.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près des autres.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meilleur envers les autres.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une pierre d’ancrage pour les autres.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guidant les autres au meilleur de ma </a:t>
            </a: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connaissance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aimant  la nature.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ayant de l’entregent.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présent. </a:t>
            </a:r>
          </a:p>
        </p:txBody>
      </p:sp>
    </p:spTree>
    <p:extLst>
      <p:ext uri="{BB962C8B-B14F-4D97-AF65-F5344CB8AC3E}">
        <p14:creationId xmlns:p14="http://schemas.microsoft.com/office/powerpoint/2010/main" val="227432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0">
        <p:random/>
      </p:transition>
    </mc:Choice>
    <mc:Fallback>
      <p:transition spd="slow" advTm="3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88900" cmpd="thickThin">
            <a:gradFill>
              <a:gsLst>
                <a:gs pos="0">
                  <a:srgbClr val="244800"/>
                </a:gs>
                <a:gs pos="50000">
                  <a:srgbClr val="336600">
                    <a:alpha val="69000"/>
                  </a:srgbClr>
                </a:gs>
                <a:gs pos="100000">
                  <a:srgbClr val="32640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696923" y="1414559"/>
            <a:ext cx="5485923" cy="498828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CA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fr-C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demandant </a:t>
            </a:r>
            <a:endParaRPr lang="fr-CA" sz="6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fr-CA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fr-C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Dieu </a:t>
            </a:r>
          </a:p>
          <a:p>
            <a:pPr>
              <a:lnSpc>
                <a:spcPct val="107000"/>
              </a:lnSpc>
            </a:pPr>
            <a:r>
              <a:rPr lang="fr-C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me guider tout au </a:t>
            </a:r>
            <a:r>
              <a:rPr lang="fr-CA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</a:t>
            </a:r>
          </a:p>
          <a:p>
            <a:pPr>
              <a:lnSpc>
                <a:spcPct val="107000"/>
              </a:lnSpc>
            </a:pPr>
            <a:r>
              <a:rPr lang="fr-CA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ma vie </a:t>
            </a:r>
            <a:endParaRPr lang="fr-CA" sz="6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du contenu 3" descr="nature-street-art-6-58edd194e1c6b__7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67042" y="1236556"/>
            <a:ext cx="6564825" cy="5354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140622" y="0"/>
            <a:ext cx="1219200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rtDeco"/>
              <a:extrusionClr>
                <a:schemeClr val="bg1"/>
              </a:extrusionClr>
              <a:contourClr>
                <a:schemeClr val="bg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CA" sz="5400" b="1" dirty="0" smtClean="0">
                <a:ln>
                  <a:solidFill>
                    <a:schemeClr val="tx1">
                      <a:lumMod val="9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85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85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85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</a:rPr>
              <a:t>Je serai pierre vivante :</a:t>
            </a:r>
            <a:endParaRPr lang="fr-CA" sz="5400" b="1" dirty="0">
              <a:ln>
                <a:solidFill>
                  <a:schemeClr val="tx1">
                    <a:lumMod val="95000"/>
                  </a:schemeClr>
                </a:solidFill>
              </a:ln>
              <a:gradFill flip="none" rotWithShape="1">
                <a:gsLst>
                  <a:gs pos="0">
                    <a:schemeClr val="tx1">
                      <a:lumMod val="85000"/>
                      <a:shade val="30000"/>
                      <a:satMod val="115000"/>
                    </a:schemeClr>
                  </a:gs>
                  <a:gs pos="50000">
                    <a:schemeClr val="tx1">
                      <a:lumMod val="8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8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41565075"/>
      </p:ext>
    </p:extLst>
  </p:cSld>
  <p:clrMapOvr>
    <a:masterClrMapping/>
  </p:clrMapOvr>
  <p:transition spd="slow" advClick="0"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3" presetClass="emph" presetSubtype="2" autoRev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42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0"/>
                            </p:stCondLst>
                            <p:childTnLst>
                              <p:par>
                                <p:cTn id="3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8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000"/>
                            </p:stCondLst>
                            <p:childTnLst>
                              <p:par>
                                <p:cTn id="42" presetID="3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3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build="allAtOnce"/>
      <p:bldP spid="11" grpId="0"/>
      <p:bldP spid="11" grpId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8994" y="384201"/>
            <a:ext cx="8875986" cy="634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 </a:t>
            </a: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aidant mon prochain  par amour…avec amour,  </a:t>
            </a:r>
            <a:endParaRPr lang="fr-CA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découvrir la beauté et la grandeur d’une personne</a:t>
            </a: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CA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aller à la rencontre de mon prochain.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attentif aux besoins des autres.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compréhensif, en  comprenant les gens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dialoguant avec ceux qui sont différents.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disponible aux autres.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écoutant les autres et en parlant moins.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écoutant les enfants, les personnes que j’aime moins.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à l’écoute de mes clients.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m’intéressant aux personnes en difficulté.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pensant aux autres.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aimant  toujours plus, surtout dans les temps difficiles.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aimant mes ennemis.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aimable pour mon prochain.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Par ma présence et mes actions.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témoin.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CA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45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0">
        <p:random/>
      </p:transition>
    </mc:Choice>
    <mc:Fallback>
      <p:transition spd="slow" advTm="3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758" y="377408"/>
            <a:ext cx="11207180" cy="602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accueillant.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ayant un esprit ouvert.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ne portant pas de jugement.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respectant les gens quel que soit leur religion, leur couleur ou leur langue.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demeurant dans l’espérance.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donnant de son temps.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donnant du bonheur.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émerveillé</a:t>
            </a: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endParaRPr lang="fr-CA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bienveillante, chaleureuse, calme, contente, gentille, humble, pacifique, persévérant, positive, solide, souriante et tolérante</a:t>
            </a: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endParaRPr lang="fr-CA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mettant en pratique au quotidien la bonté,  la confiance, la douceur, l’entraide, l’harmonie, </a:t>
            </a:r>
            <a:endParaRPr lang="fr-CA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justice, la paix, la sagesse, la sérénité, la </a:t>
            </a: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solidarité.</a:t>
            </a:r>
          </a:p>
          <a:p>
            <a:pPr algn="just">
              <a:lnSpc>
                <a:spcPct val="107000"/>
              </a:lnSpc>
            </a:pPr>
            <a:endParaRPr lang="fr-CA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oubliant les médisances.</a:t>
            </a:r>
          </a:p>
          <a:p>
            <a:pPr algn="just">
              <a:lnSpc>
                <a:spcPct val="107000"/>
              </a:lnSpc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réconfortant. </a:t>
            </a:r>
          </a:p>
          <a:p>
            <a:pPr algn="just">
              <a:lnSpc>
                <a:spcPct val="107000"/>
              </a:lnSpc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riant. En m’engageant avec le sourire</a:t>
            </a:r>
            <a:endParaRPr lang="fr-CA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85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0">
        <p:random/>
      </p:transition>
    </mc:Choice>
    <mc:Fallback>
      <p:transition spd="slow" advTm="3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8084" y="438282"/>
            <a:ext cx="11231880" cy="5690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fr-CA" sz="20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CA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apprenant à mieux connaître ma communauté et en  faisant de mon mieux pour l’améliorer</a:t>
            </a: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m’impliquant dans ma communauté, en participant aux activités paroissiales</a:t>
            </a: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étant plus présente pour la communauté</a:t>
            </a: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aidant ma paroisse, en continuant de m’impliquer. </a:t>
            </a:r>
            <a:endParaRPr lang="fr-CA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participant aux chœurs de chants</a:t>
            </a: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CA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participant financièrement aux activités</a:t>
            </a: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étant bénévole auprès des familles ayant des enfants de 0  à 5 ans. </a:t>
            </a:r>
            <a:endParaRPr lang="fr-CA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soutenant les projets et les défis de l’équipe.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vivant ensemble comme des frères et sœurs</a:t>
            </a: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m’émerveillant.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osant dire ce que je porte en lien avec ce qu’on vit en Église.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parlant de Jésus au monde sur mon chemin.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pratiquant ma foi en Dieu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Pour l’Église et Dieu.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pierre vivante éternellement.</a:t>
            </a:r>
          </a:p>
          <a:p>
            <a:pPr algn="just">
              <a:lnSpc>
                <a:spcPct val="107000"/>
              </a:lnSpc>
            </a:pPr>
            <a:r>
              <a:rPr lang="fr-CA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étant toujours là pour mon Église</a:t>
            </a:r>
            <a:r>
              <a:rPr lang="fr-CA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CA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26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0">
        <p:random/>
      </p:transition>
    </mc:Choice>
    <mc:Fallback>
      <p:transition spd="slow" advTm="3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3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20520971">
            <a:off x="-2251416" y="-342469"/>
            <a:ext cx="14152691" cy="728944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  <a:sp3d extrusionH="57150">
              <a:bevelT w="82550" h="38100" prst="coolSlant"/>
            </a:sp3d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12200" b="1" i="1" spc="300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CA" sz="12200" b="1" i="1" spc="300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toi, </a:t>
            </a: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fr-CA" sz="107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  seras-tu</a:t>
            </a:r>
            <a: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10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fr-CA" sz="122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Pierre vivante?</a:t>
            </a: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dirty="0">
              <a:ln>
                <a:solidFill>
                  <a:schemeClr val="bg1">
                    <a:lumMod val="65000"/>
                  </a:schemeClr>
                </a:solidFill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3440595"/>
      </p:ext>
    </p:extLst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5104740" y="856094"/>
            <a:ext cx="7392060" cy="5575184"/>
          </a:xfrm>
          <a:effectLst>
            <a:softEdge rad="317500"/>
          </a:effectLst>
          <a:scene3d>
            <a:camera prst="perspectiveAbove"/>
            <a:lightRig rig="threePt" dir="t"/>
          </a:scene3d>
          <a:sp3d>
            <a:bevelT w="101600" prst="riblet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/>
          </a:bodyPr>
          <a:lstStyle/>
          <a:p>
            <a:pPr algn="ctr"/>
            <a:r>
              <a:rPr lang="fr-CA" sz="11000" b="1" i="1" spc="600" baseline="6000" dirty="0" smtClean="0">
                <a:ln w="0">
                  <a:noFill/>
                </a:ln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serai </a:t>
            </a:r>
            <a:br>
              <a:rPr lang="fr-CA" sz="11000" b="1" i="1" spc="600" baseline="6000" dirty="0" smtClean="0">
                <a:ln w="0">
                  <a:noFill/>
                </a:ln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11000" b="1" i="1" spc="600" baseline="6000" dirty="0" smtClean="0">
                <a:ln w="0">
                  <a:noFill/>
                </a:ln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pierre vivante </a:t>
            </a:r>
            <a:r>
              <a:rPr lang="fr-CA" sz="11000" b="1" i="1" spc="50" baseline="6000" dirty="0" smtClean="0">
                <a:ln w="0">
                  <a:noFill/>
                </a:ln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CA" sz="11000" b="1" spc="50" baseline="6000" dirty="0">
              <a:ln w="0">
                <a:noFill/>
              </a:ln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13072" r="6717" b="15359"/>
          <a:stretch/>
        </p:blipFill>
        <p:spPr>
          <a:xfrm rot="16200000">
            <a:off x="320041" y="76196"/>
            <a:ext cx="6035041" cy="66751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3746262"/>
      </p:ext>
    </p:extLst>
  </p:cSld>
  <p:clrMapOvr>
    <a:masterClrMapping/>
  </p:clrMapOvr>
  <p:transition spd="slow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4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840"/>
                            </p:stCondLst>
                            <p:childTnLst>
                              <p:par>
                                <p:cTn id="1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9882" y="179882"/>
            <a:ext cx="11827239" cy="6490741"/>
          </a:xfrm>
          <a:prstGeom prst="rect">
            <a:avLst/>
          </a:prstGeom>
          <a:noFill/>
          <a:ln w="50800" cmpd="thinThick"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63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4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6697748" y="3598615"/>
            <a:ext cx="4780196" cy="246336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itchFamily="18" charset="0"/>
                <a:ea typeface="Calibri" panose="020F0502020204030204" pitchFamily="34" charset="0"/>
                <a:cs typeface="Segoe UI Semibold" panose="020B0702040204020203" pitchFamily="34" charset="0"/>
              </a:rPr>
              <a:t>En </a:t>
            </a:r>
            <a:r>
              <a:rPr lang="fr-C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itchFamily="18" charset="0"/>
                <a:ea typeface="Calibri" panose="020F0502020204030204" pitchFamily="34" charset="0"/>
                <a:cs typeface="Segoe UI Semibold" panose="020B0702040204020203" pitchFamily="34" charset="0"/>
              </a:rPr>
              <a:t>disant </a:t>
            </a:r>
            <a:endParaRPr lang="fr-CA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itchFamily="18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itchFamily="18" charset="0"/>
                <a:ea typeface="Calibri" panose="020F0502020204030204" pitchFamily="34" charset="0"/>
                <a:cs typeface="Segoe UI Semibold" panose="020B0702040204020203" pitchFamily="34" charset="0"/>
              </a:rPr>
              <a:t>mon amour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itchFamily="18" charset="0"/>
                <a:ea typeface="Calibri" panose="020F0502020204030204" pitchFamily="34" charset="0"/>
                <a:cs typeface="Segoe UI Semibold" panose="020B0702040204020203" pitchFamily="34" charset="0"/>
              </a:rPr>
              <a:t>d’être </a:t>
            </a:r>
            <a:r>
              <a:rPr lang="fr-C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itchFamily="18" charset="0"/>
                <a:ea typeface="Calibri" panose="020F0502020204030204" pitchFamily="34" charset="0"/>
                <a:cs typeface="Segoe UI Semibold" panose="020B0702040204020203" pitchFamily="34" charset="0"/>
              </a:rPr>
              <a:t>croyant</a:t>
            </a:r>
            <a:r>
              <a:rPr lang="fr-C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itchFamily="18" charset="0"/>
                <a:ea typeface="Calibri" panose="020F0502020204030204" pitchFamily="34" charset="0"/>
                <a:cs typeface="Segoe UI Semibold" panose="020B0702040204020203" pitchFamily="34" charset="0"/>
              </a:rPr>
              <a:t>.</a:t>
            </a:r>
            <a:endParaRPr lang="fr-C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itchFamily="18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697748" y="928914"/>
            <a:ext cx="4904639" cy="15696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C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itchFamily="18" charset="0"/>
                <a:ea typeface="Calibri" panose="020F0502020204030204" pitchFamily="34" charset="0"/>
                <a:cs typeface="Segoe UI Semibold" panose="020B0702040204020203" pitchFamily="34" charset="0"/>
              </a:rPr>
              <a:t>En donnant de </a:t>
            </a:r>
          </a:p>
          <a:p>
            <a:pPr algn="ctr"/>
            <a:r>
              <a:rPr lang="fr-C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itchFamily="18" charset="0"/>
                <a:ea typeface="Calibri" panose="020F0502020204030204" pitchFamily="34" charset="0"/>
                <a:cs typeface="Segoe UI Semibold" panose="020B0702040204020203" pitchFamily="34" charset="0"/>
              </a:rPr>
              <a:t>l’amour de Dieu.</a:t>
            </a:r>
          </a:p>
        </p:txBody>
      </p:sp>
      <p:pic>
        <p:nvPicPr>
          <p:cNvPr id="8" name="Espace réservé du contenu 3" descr="Kneeling-Madonna-Child-Garden-Statu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107" y="928914"/>
            <a:ext cx="6115417" cy="5133068"/>
          </a:xfrm>
        </p:spPr>
      </p:pic>
    </p:spTree>
    <p:extLst>
      <p:ext uri="{BB962C8B-B14F-4D97-AF65-F5344CB8AC3E}">
        <p14:creationId xmlns:p14="http://schemas.microsoft.com/office/powerpoint/2010/main" val="3671847857"/>
      </p:ext>
    </p:extLst>
  </p:cSld>
  <p:clrMapOvr>
    <a:masterClrMapping/>
  </p:clrMapOvr>
  <p:transition spd="slow" advClick="0" advTm="15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3" presetClass="emph" presetSubtype="2" accel="50000" decel="50000" autoRev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800"/>
                            </p:stCondLst>
                            <p:childTnLst>
                              <p:par>
                                <p:cTn id="27" presetID="3" presetClass="emph" presetSubtype="2" accel="50000" decel="50000" autoRev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000"/>
                            </p:stCondLst>
                            <p:childTnLst>
                              <p:par>
                                <p:cTn id="42" presetID="3" presetClass="emph" presetSubtype="2" accel="50000" decel="50000" autoRev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400"/>
                            </p:stCondLst>
                            <p:childTnLst>
                              <p:par>
                                <p:cTn id="45" presetID="3" presetClass="emph" presetSubtype="2" accel="50000" decel="50000" autoRev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800"/>
                            </p:stCondLst>
                            <p:childTnLst>
                              <p:par>
                                <p:cTn id="48" presetID="3" presetClass="emph" presetSubtype="2" accel="50000" decel="50000" autoRev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build="allAtOnce"/>
      <p:bldP spid="7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878" y="0"/>
            <a:ext cx="5687122" cy="68579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8575" y="2459502"/>
            <a:ext cx="100584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CA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En étant pierre  </a:t>
            </a:r>
            <a:r>
              <a:rPr lang="fr-CA" sz="6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vivante éternellement</a:t>
            </a:r>
            <a:r>
              <a:rPr lang="fr-CA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.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29988" y="4559369"/>
            <a:ext cx="10749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En étant toujours là pour </a:t>
            </a:r>
          </a:p>
          <a:p>
            <a:r>
              <a:rPr lang="fr-CA" sz="6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mon Église.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34536" y="291230"/>
            <a:ext cx="11686479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fr-CA" sz="4800" b="1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Et toi, comment seras-tu </a:t>
            </a:r>
          </a:p>
          <a:p>
            <a:r>
              <a:rPr lang="fr-CA" sz="4800" b="1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                         pierre </a:t>
            </a:r>
            <a:r>
              <a:rPr lang="fr-CA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vivante ? </a:t>
            </a:r>
            <a:endParaRPr lang="fr-CA" sz="4800" b="1" dirty="0" smtClean="0">
              <a:ln w="19050">
                <a:solidFill>
                  <a:srgbClr val="C00000"/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6674468"/>
      </p:ext>
    </p:extLst>
  </p:cSld>
  <p:clrMapOvr>
    <a:masterClrMapping/>
  </p:clrMapOvr>
  <p:transition spd="slow" advClick="0" advTm="15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400"/>
                            </p:stCondLst>
                            <p:childTnLst>
                              <p:par>
                                <p:cTn id="34" presetID="7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400"/>
                            </p:stCondLst>
                            <p:childTnLst>
                              <p:par>
                                <p:cTn id="39" presetID="7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400"/>
                            </p:stCondLst>
                            <p:childTnLst>
                              <p:par>
                                <p:cTn id="44" presetID="7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build="allAtOnce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37473efc9f354a94eda3e4c8d10ada9--prayer-activities-for-adults-bible-study-activiti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14745" b="23739"/>
          <a:stretch>
            <a:fillRect/>
          </a:stretch>
        </p:blipFill>
        <p:spPr>
          <a:xfrm>
            <a:off x="465263" y="280239"/>
            <a:ext cx="10930597" cy="3485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ZoneTexte 5"/>
          <p:cNvSpPr txBox="1"/>
          <p:nvPr/>
        </p:nvSpPr>
        <p:spPr>
          <a:xfrm>
            <a:off x="131926" y="4350230"/>
            <a:ext cx="11597269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fr-CA" sz="6600" b="1" dirty="0" smtClean="0">
                <a:latin typeface="Candara" panose="020E0502030303020204" pitchFamily="34" charset="0"/>
              </a:rPr>
              <a:t>En dialoguant avec ceux </a:t>
            </a:r>
            <a:r>
              <a:rPr lang="fr-CA" sz="6600" b="1" dirty="0">
                <a:latin typeface="Candara" panose="020E0502030303020204" pitchFamily="34" charset="0"/>
              </a:rPr>
              <a:t> </a:t>
            </a:r>
            <a:endParaRPr lang="fr-CA" sz="6600" b="1" dirty="0" smtClean="0">
              <a:latin typeface="Candara" panose="020E0502030303020204" pitchFamily="34" charset="0"/>
            </a:endParaRPr>
          </a:p>
          <a:p>
            <a:pPr algn="ctr"/>
            <a:r>
              <a:rPr lang="fr-CA" sz="6600" b="1" dirty="0" smtClean="0">
                <a:latin typeface="Candara" panose="020E0502030303020204" pitchFamily="34" charset="0"/>
              </a:rPr>
              <a:t>qui sont différents. </a:t>
            </a:r>
          </a:p>
        </p:txBody>
      </p:sp>
    </p:spTree>
    <p:extLst>
      <p:ext uri="{BB962C8B-B14F-4D97-AF65-F5344CB8AC3E}">
        <p14:creationId xmlns:p14="http://schemas.microsoft.com/office/powerpoint/2010/main" val="312804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5000">
        <p:fade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" presetID="35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1196" y="452400"/>
            <a:ext cx="5831955" cy="6369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74320" y="396240"/>
            <a:ext cx="5548025" cy="6156965"/>
          </a:xfr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fr-CA" sz="8000" i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SERAI </a:t>
            </a:r>
            <a:br>
              <a:rPr lang="fr-CA" sz="8000" i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8000" i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PIERRE VIVANTE :</a:t>
            </a:r>
            <a:endParaRPr lang="fr-CA" sz="8000" spc="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112122"/>
      </p:ext>
    </p:extLst>
  </p:cSld>
  <p:clrMapOvr>
    <a:masterClrMapping/>
  </p:clrMapOvr>
  <p:transition spd="med" advClick="0" advTm="1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"/>
                            </p:stCondLst>
                            <p:childTnLst>
                              <p:par>
                                <p:cTn id="23" presetID="17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4622" y="0"/>
            <a:ext cx="10515600" cy="1325563"/>
          </a:xfrm>
          <a:ln>
            <a:noFill/>
          </a:ln>
          <a:effectLst/>
          <a:scene3d>
            <a:camera prst="perspectiveFront"/>
            <a:lightRig rig="threePt" dir="t"/>
          </a:scene3d>
          <a:sp3d extrusionH="76200" contourW="12700" prstMaterial="matte">
            <a:extrusionClr>
              <a:schemeClr val="tx1"/>
            </a:extrusionClr>
            <a:contourClr>
              <a:schemeClr val="tx1"/>
            </a:contourClr>
          </a:sp3d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fr-CA" sz="8000" b="1" i="1" kern="1500" spc="600" dirty="0">
                <a:ln w="0">
                  <a:solidFill>
                    <a:schemeClr val="tx1"/>
                  </a:solidFill>
                </a:ln>
                <a:solidFill>
                  <a:schemeClr val="tx1">
                    <a:alpha val="57000"/>
                  </a:schemeClr>
                </a:solidFill>
                <a:effectLst>
                  <a:glow rad="254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Je serai pierre vivante </a:t>
            </a:r>
            <a:r>
              <a:rPr lang="fr-CA" sz="8000" b="1" i="1" kern="1500" spc="50" dirty="0">
                <a:ln w="0">
                  <a:solidFill>
                    <a:schemeClr val="tx1"/>
                  </a:solidFill>
                </a:ln>
                <a:solidFill>
                  <a:schemeClr val="tx1">
                    <a:alpha val="57000"/>
                  </a:schemeClr>
                </a:solidFill>
                <a:effectLst>
                  <a:glow rad="254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CA" sz="8000" b="1" kern="1500" spc="50" dirty="0">
              <a:ln w="0">
                <a:solidFill>
                  <a:schemeClr val="tx1"/>
                </a:solidFill>
              </a:ln>
              <a:solidFill>
                <a:schemeClr val="tx1">
                  <a:alpha val="57000"/>
                </a:schemeClr>
              </a:solidFill>
              <a:effectLst>
                <a:glow rad="254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819" y="1195193"/>
            <a:ext cx="5976603" cy="552606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En essayant d’aimer mon prochain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comme </a:t>
            </a:r>
            <a:r>
              <a:rPr lang="fr-CA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Jésus </a:t>
            </a:r>
            <a:r>
              <a:rPr lang="fr-CA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nous a </a:t>
            </a:r>
            <a:r>
              <a:rPr lang="fr-CA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aimés</a:t>
            </a:r>
            <a:r>
              <a:rPr lang="fr-CA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CA" sz="4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82722" y="3950845"/>
            <a:ext cx="11676185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CA" sz="4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.</a:t>
            </a:r>
            <a:endParaRPr lang="fr-CA" sz="4400" b="1" dirty="0">
              <a:solidFill>
                <a:schemeClr val="accent1">
                  <a:lumMod val="60000"/>
                  <a:lumOff val="4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354" y="1535047"/>
            <a:ext cx="4928498" cy="4846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bliqueTopLef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8936324"/>
      </p:ext>
    </p:extLst>
  </p:cSld>
  <p:clrMapOvr>
    <a:masterClrMapping/>
  </p:clrMapOvr>
  <p:transition spd="slow" advClick="0" advTm="15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1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100"/>
                            </p:stCondLst>
                            <p:childTnLst>
                              <p:par>
                                <p:cTn id="24" presetID="6" presetClass="emph" presetSubtype="0" accel="52400" decel="47600" autoRev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5" dur="9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3360" y="2590800"/>
            <a:ext cx="11612880" cy="3992880"/>
          </a:xfrm>
          <a:prstGeom prst="rect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/>
          <p:cNvSpPr/>
          <p:nvPr/>
        </p:nvSpPr>
        <p:spPr>
          <a:xfrm>
            <a:off x="213360" y="2576429"/>
            <a:ext cx="11612880" cy="20682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prstMaterial="matte">
              <a:bevelT w="63500" h="12700" prst="angle"/>
              <a:extrusionClr>
                <a:schemeClr val="tx2">
                  <a:lumMod val="40000"/>
                  <a:lumOff val="60000"/>
                </a:schemeClr>
              </a:extrusionClr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6000" b="1" dirty="0">
                <a:solidFill>
                  <a:srgbClr val="FF0000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r-CA" sz="6000" b="1" dirty="0" smtClean="0">
                <a:solidFill>
                  <a:srgbClr val="FF0000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partageant ma </a:t>
            </a:r>
            <a:r>
              <a:rPr lang="fr-CA" sz="6000" b="1" dirty="0">
                <a:solidFill>
                  <a:srgbClr val="FF0000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foi </a:t>
            </a:r>
            <a:endParaRPr lang="fr-CA" sz="6000" b="1" dirty="0" smtClean="0">
              <a:solidFill>
                <a:srgbClr val="FF0000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6000" b="1" dirty="0" smtClean="0">
                <a:solidFill>
                  <a:srgbClr val="FF0000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fr-CA" sz="6000" b="1" dirty="0">
                <a:solidFill>
                  <a:srgbClr val="FF0000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Parole de </a:t>
            </a:r>
            <a:r>
              <a:rPr lang="fr-CA" sz="6000" b="1" dirty="0" smtClean="0">
                <a:solidFill>
                  <a:srgbClr val="FF0000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Dieu…</a:t>
            </a:r>
            <a:endParaRPr lang="fr-CA" sz="6000" b="1" dirty="0">
              <a:solidFill>
                <a:srgbClr val="FF0000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3360" y="4644688"/>
            <a:ext cx="1161288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fr-CA" sz="6000" b="1" dirty="0">
                <a:ln cap="rnd">
                  <a:noFill/>
                </a:ln>
                <a:solidFill>
                  <a:srgbClr val="C00000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avec une personne </a:t>
            </a:r>
            <a:endParaRPr lang="fr-CA" sz="6000" b="1" dirty="0" smtClean="0">
              <a:ln cap="rnd">
                <a:noFill/>
              </a:ln>
              <a:solidFill>
                <a:srgbClr val="C00000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CA" sz="6000" b="1" dirty="0" smtClean="0">
                <a:ln cap="rnd">
                  <a:noFill/>
                </a:ln>
                <a:solidFill>
                  <a:srgbClr val="C00000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 </a:t>
            </a:r>
            <a:r>
              <a:rPr lang="fr-CA" sz="6000" b="1" dirty="0">
                <a:ln cap="rnd">
                  <a:noFill/>
                </a:ln>
                <a:solidFill>
                  <a:srgbClr val="C00000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groupes.</a:t>
            </a:r>
          </a:p>
        </p:txBody>
      </p:sp>
    </p:spTree>
    <p:extLst>
      <p:ext uri="{BB962C8B-B14F-4D97-AF65-F5344CB8AC3E}">
        <p14:creationId xmlns:p14="http://schemas.microsoft.com/office/powerpoint/2010/main" val="4001040466"/>
      </p:ext>
    </p:extLst>
  </p:cSld>
  <p:clrMapOvr>
    <a:masterClrMapping/>
  </p:clrMapOvr>
  <p:transition spd="slow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0" presetClass="emph" presetSubtype="0" fill="hold" grpId="1" nodeType="afterEffect">
                                  <p:stCondLst>
                                    <p:cond delay="560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 override="childStyle">
                                        <p:cTn id="22" dur="2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2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200"/>
                            </p:stCondLst>
                            <p:childTnLst>
                              <p:par>
                                <p:cTn id="26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7" dur="1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300"/>
                            </p:stCondLst>
                            <p:childTnLst>
                              <p:par>
                                <p:cTn id="31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5" grpId="0"/>
      <p:bldP spid="5" grpId="1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699px-Michelangelo's_Pieta_5450_cropncleaned_edit-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913" y="221343"/>
            <a:ext cx="5485432" cy="6411686"/>
          </a:xfrm>
          <a:prstGeom prst="rect">
            <a:avLst/>
          </a:prstGeom>
          <a:ln w="88900" cap="sq" cmpd="thickThin">
            <a:gradFill flip="none" rotWithShape="1">
              <a:gsLst>
                <a:gs pos="100000">
                  <a:srgbClr val="8F5A29"/>
                </a:gs>
                <a:gs pos="59000">
                  <a:srgbClr val="BD922A"/>
                </a:gs>
                <a:gs pos="41000">
                  <a:srgbClr val="8F5A29"/>
                </a:gs>
                <a:gs pos="57000">
                  <a:srgbClr val="663300"/>
                </a:gs>
                <a:gs pos="57000">
                  <a:srgbClr val="BD922A"/>
                </a:gs>
                <a:gs pos="72000">
                  <a:srgbClr val="835E17"/>
                </a:gs>
                <a:gs pos="66000">
                  <a:srgbClr val="A28949"/>
                </a:gs>
                <a:gs pos="86000">
                  <a:srgbClr val="412D05"/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ZoneTexte 6"/>
          <p:cNvSpPr txBox="1"/>
          <p:nvPr/>
        </p:nvSpPr>
        <p:spPr>
          <a:xfrm>
            <a:off x="319798" y="1349694"/>
            <a:ext cx="62121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6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En ayant de l’empathie pour ceux qui souffrent</a:t>
            </a:r>
            <a:r>
              <a:rPr lang="fr-CA" sz="6600" b="1" dirty="0" smtClean="0">
                <a:latin typeface="DejaVu Sans Light" panose="020B0203030804020204" pitchFamily="34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. </a:t>
            </a:r>
            <a:endParaRPr lang="fr-CA" sz="6600" b="1" dirty="0">
              <a:latin typeface="DejaVu Sans Light" panose="020B0203030804020204" pitchFamily="34" charset="0"/>
              <a:ea typeface="DejaVu Sans Light" panose="020B0203030804020204" pitchFamily="34" charset="0"/>
              <a:cs typeface="DejaVu Sans Light" panose="020B02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58467"/>
      </p:ext>
    </p:extLst>
  </p:cSld>
  <p:clrMapOvr>
    <a:masterClrMapping/>
  </p:clrMapOvr>
  <p:transition spd="slow" advClick="0" advTm="13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2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3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20520971">
            <a:off x="-2251416" y="-342469"/>
            <a:ext cx="14152691" cy="728944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  <a:sp3d extrusionH="57150">
              <a:bevelT w="82550" h="38100" prst="coolSlant"/>
            </a:sp3d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12200" b="1" i="1" spc="300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CA" sz="12200" b="1" i="1" spc="300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toi, </a:t>
            </a: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fr-CA" sz="107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  seras-tu</a:t>
            </a:r>
            <a: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10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fr-CA" sz="122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Pierre vivante?</a:t>
            </a: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dirty="0">
              <a:ln>
                <a:solidFill>
                  <a:schemeClr val="bg1">
                    <a:lumMod val="65000"/>
                  </a:schemeClr>
                </a:solidFill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729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4000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5104740" y="856094"/>
            <a:ext cx="7392060" cy="5575184"/>
          </a:xfrm>
          <a:effectLst>
            <a:softEdge rad="317500"/>
          </a:effectLst>
          <a:scene3d>
            <a:camera prst="perspectiveAbove"/>
            <a:lightRig rig="threePt" dir="t"/>
          </a:scene3d>
          <a:sp3d>
            <a:bevelT w="101600" prst="riblet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/>
          </a:bodyPr>
          <a:lstStyle/>
          <a:p>
            <a:pPr algn="ctr"/>
            <a:r>
              <a:rPr lang="fr-CA" sz="11000" b="1" i="1" spc="600" baseline="6000" dirty="0" smtClean="0">
                <a:ln w="0">
                  <a:noFill/>
                </a:ln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serai </a:t>
            </a:r>
            <a:br>
              <a:rPr lang="fr-CA" sz="11000" b="1" i="1" spc="600" baseline="6000" dirty="0" smtClean="0">
                <a:ln w="0">
                  <a:noFill/>
                </a:ln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11000" b="1" i="1" spc="600" baseline="6000" dirty="0" smtClean="0">
                <a:ln w="0">
                  <a:noFill/>
                </a:ln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pierre vivante </a:t>
            </a:r>
            <a:r>
              <a:rPr lang="fr-CA" sz="11000" b="1" i="1" spc="50" baseline="6000" dirty="0" smtClean="0">
                <a:ln w="0">
                  <a:noFill/>
                </a:ln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CA" sz="11000" b="1" spc="50" baseline="6000" dirty="0">
              <a:ln w="0">
                <a:noFill/>
              </a:ln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13072" r="6717" b="15359"/>
          <a:stretch/>
        </p:blipFill>
        <p:spPr>
          <a:xfrm rot="16200000">
            <a:off x="320041" y="76196"/>
            <a:ext cx="6035041" cy="6675123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84958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4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840"/>
                            </p:stCondLst>
                            <p:childTnLst>
                              <p:par>
                                <p:cTn id="1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4000">
              <a:schemeClr val="tx1">
                <a:lumMod val="50000"/>
                <a:alpha val="54000"/>
              </a:schemeClr>
            </a:gs>
            <a:gs pos="11000">
              <a:srgbClr val="E6E6E6"/>
            </a:gs>
            <a:gs pos="3000">
              <a:srgbClr val="7D8496">
                <a:alpha val="84000"/>
              </a:srgbClr>
            </a:gs>
            <a:gs pos="100000">
              <a:srgbClr val="E6E6E6"/>
            </a:gs>
            <a:gs pos="85001">
              <a:srgbClr val="7D8496">
                <a:alpha val="67000"/>
              </a:srgbClr>
            </a:gs>
            <a:gs pos="100000">
              <a:srgbClr val="E6E6E6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4171" y="174171"/>
            <a:ext cx="11843658" cy="6502400"/>
          </a:xfrm>
          <a:prstGeom prst="rect">
            <a:avLst/>
          </a:prstGeom>
          <a:gradFill flip="none" rotWithShape="1">
            <a:gsLst>
              <a:gs pos="26000">
                <a:srgbClr val="ACAFD8"/>
              </a:gs>
              <a:gs pos="100000">
                <a:srgbClr val="CBCDE7">
                  <a:alpha val="95000"/>
                </a:srgbClr>
              </a:gs>
              <a:gs pos="76000">
                <a:srgbClr val="C9CBE5">
                  <a:alpha val="54000"/>
                </a:srgbClr>
              </a:gs>
              <a:gs pos="79000">
                <a:srgbClr val="B6B9DC"/>
              </a:gs>
            </a:gsLst>
            <a:lin ang="2700000" scaled="1"/>
            <a:tileRect/>
          </a:gradFill>
          <a:ln>
            <a:solidFill>
              <a:schemeClr val="tx2">
                <a:lumMod val="50000"/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3" t="4975" r="1493" b="56816"/>
          <a:stretch/>
        </p:blipFill>
        <p:spPr>
          <a:xfrm>
            <a:off x="1967313" y="1335313"/>
            <a:ext cx="8062057" cy="3236687"/>
          </a:xfrm>
          <a:prstGeom prst="rect">
            <a:avLst/>
          </a:prstGeom>
          <a:solidFill>
            <a:srgbClr val="FFFFFF">
              <a:shade val="85000"/>
            </a:srgbClr>
          </a:solidFill>
          <a:ln w="117475" cap="sq">
            <a:solidFill>
              <a:schemeClr val="tx1">
                <a:lumMod val="8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827315" y="281354"/>
            <a:ext cx="6359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 m’émerveillant.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17714" y="4702629"/>
            <a:ext cx="11785600" cy="195943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fr-CA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C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 osant dire ce que je porte en lien avec ce qu’on vit en Église.</a:t>
            </a:r>
            <a:r>
              <a:rPr lang="fr-CA" b="1" dirty="0" smtClean="0">
                <a:solidFill>
                  <a:schemeClr val="accent6">
                    <a:lumMod val="50000"/>
                  </a:schemeClr>
                </a:solidFill>
                <a:cs typeface="Calibri" pitchFamily="34" charset="0"/>
              </a:rPr>
              <a:t> </a:t>
            </a:r>
            <a:endParaRPr lang="fr-CA" b="1" dirty="0">
              <a:solidFill>
                <a:schemeClr val="accent6">
                  <a:lumMod val="50000"/>
                </a:schemeClr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9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200"/>
                            </p:stCondLst>
                            <p:childTnLst>
                              <p:par>
                                <p:cTn id="26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250"/>
                            </p:stCondLst>
                            <p:childTnLst>
                              <p:par>
                                <p:cTn id="32" presetID="4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450"/>
                            </p:stCondLst>
                            <p:childTnLst>
                              <p:par>
                                <p:cTn id="38" presetID="4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4" grpId="1" build="allAtOnce"/>
      <p:bldP spid="5" grpId="0" build="allAtOnce"/>
      <p:bldP spid="5" grpI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234F5F">
                <a:lumMod val="98000"/>
              </a:srgbClr>
            </a:gs>
            <a:gs pos="0">
              <a:schemeClr val="accent3">
                <a:lumMod val="50000"/>
                <a:alpha val="82000"/>
              </a:schemeClr>
            </a:gs>
            <a:gs pos="42000">
              <a:schemeClr val="accent3">
                <a:lumMod val="50000"/>
              </a:schemeClr>
            </a:gs>
            <a:gs pos="43000">
              <a:schemeClr val="accent3">
                <a:lumMod val="50000"/>
                <a:alpha val="93000"/>
              </a:schemeClr>
            </a:gs>
            <a:gs pos="100000">
              <a:srgbClr val="0070C0">
                <a:alpha val="61000"/>
              </a:srgbClr>
            </a:gs>
            <a:gs pos="43000">
              <a:schemeClr val="accent3">
                <a:lumMod val="50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403" r="320" b="-2403"/>
          <a:stretch/>
        </p:blipFill>
        <p:spPr>
          <a:xfrm flipH="1">
            <a:off x="274319" y="365759"/>
            <a:ext cx="10027920" cy="634123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547361" y="304800"/>
            <a:ext cx="6278880" cy="5909310"/>
          </a:xfrm>
          <a:prstGeom prst="rect">
            <a:avLst/>
          </a:prstGeom>
          <a:solidFill>
            <a:srgbClr val="D95597">
              <a:alpha val="35000"/>
            </a:srgb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CA" sz="5400" b="1" spc="700" dirty="0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En rendant </a:t>
            </a:r>
          </a:p>
          <a:p>
            <a:pPr algn="r"/>
            <a:r>
              <a:rPr lang="fr-CA" sz="5400" b="1" spc="700" dirty="0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Service</a:t>
            </a:r>
          </a:p>
          <a:p>
            <a:pPr algn="r"/>
            <a:r>
              <a:rPr lang="fr-CA" sz="5400" b="1" spc="600" dirty="0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r"/>
            <a:r>
              <a:rPr lang="fr-CA" sz="5400" b="1" spc="600" dirty="0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à une personne </a:t>
            </a:r>
          </a:p>
          <a:p>
            <a:pPr algn="r"/>
            <a:endParaRPr lang="fr-CA" sz="5400" b="1" spc="600" dirty="0" smtClean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r"/>
            <a:r>
              <a:rPr lang="fr-CA" sz="5400" b="1" spc="710" dirty="0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qui a vécu </a:t>
            </a:r>
          </a:p>
          <a:p>
            <a:pPr algn="r"/>
            <a:r>
              <a:rPr lang="fr-CA" sz="5400" b="1" spc="710" dirty="0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 deuil</a:t>
            </a:r>
            <a:r>
              <a:rPr lang="fr-CA" sz="5400" b="1" spc="710" dirty="0" smtClean="0"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3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677884" y="3818461"/>
            <a:ext cx="9354459" cy="2800767"/>
          </a:xfrm>
          <a:prstGeom prst="rect">
            <a:avLst/>
          </a:prstGeom>
          <a:scene3d>
            <a:camera prst="perspectiveFront"/>
            <a:lightRig rig="threePt" dir="t"/>
          </a:scene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r"/>
            <a:r>
              <a:rPr lang="fr-CA" sz="4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En encourageant </a:t>
            </a:r>
          </a:p>
          <a:p>
            <a:pPr algn="r"/>
            <a:r>
              <a:rPr lang="fr-CA" sz="4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les personnes malades </a:t>
            </a:r>
          </a:p>
          <a:p>
            <a:pPr algn="r"/>
            <a:r>
              <a:rPr lang="fr-CA" sz="4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à ne pas lâcher </a:t>
            </a:r>
          </a:p>
          <a:p>
            <a:pPr algn="r"/>
            <a:r>
              <a:rPr lang="fr-CA" sz="4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mais à continuer de combattre.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093029" y="236202"/>
            <a:ext cx="7939313" cy="21236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CA" sz="4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En aidant les malades </a:t>
            </a:r>
          </a:p>
          <a:p>
            <a:pPr algn="r"/>
            <a:r>
              <a:rPr lang="fr-CA" sz="4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dans les centres d’hébergement. </a:t>
            </a:r>
          </a:p>
        </p:txBody>
      </p:sp>
      <p:pic>
        <p:nvPicPr>
          <p:cNvPr id="4" name="Espace réservé du contenu 3" descr="14857798.pn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0286" y="236202"/>
            <a:ext cx="6139542" cy="5419672"/>
          </a:xfrm>
          <a:prstGeom prst="ellipse">
            <a:avLst/>
          </a:prstGeom>
          <a:ln>
            <a:noFill/>
          </a:ln>
          <a:effectLst>
            <a:softEdge rad="635000"/>
          </a:effectLst>
          <a:scene3d>
            <a:camera prst="perspectiveRigh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3000">
        <p:random/>
      </p:transition>
    </mc:Choice>
    <mc:Fallback>
      <p:transition spd="slow" advClick="0" advTm="1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8" y="213360"/>
            <a:ext cx="5935522" cy="643014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289398" y="365760"/>
            <a:ext cx="5750202" cy="618630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2"/>
          </a:lnRef>
          <a:fillRef idx="1001">
            <a:schemeClr val="lt1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CA" sz="540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algn="ctr"/>
            <a:r>
              <a:rPr lang="fr-CA" sz="6000" dirty="0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En gardant  </a:t>
            </a:r>
          </a:p>
          <a:p>
            <a:pPr algn="ctr"/>
            <a:endParaRPr lang="fr-CA" sz="2400" dirty="0" smtClean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algn="ctr"/>
            <a:r>
              <a:rPr lang="fr-CA" sz="6000" dirty="0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ma joie  de vivre </a:t>
            </a:r>
          </a:p>
          <a:p>
            <a:pPr algn="ctr"/>
            <a:endParaRPr lang="fr-CA" sz="2400" dirty="0" smtClean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algn="ctr"/>
            <a:r>
              <a:rPr lang="fr-CA" sz="6000" dirty="0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malgré</a:t>
            </a:r>
          </a:p>
          <a:p>
            <a:pPr algn="ctr"/>
            <a:endParaRPr lang="fr-CA" sz="2400" dirty="0" smtClean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algn="ctr"/>
            <a:r>
              <a:rPr lang="fr-CA" sz="6000" dirty="0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les difficultés</a:t>
            </a:r>
            <a:r>
              <a:rPr lang="fr-CA" sz="6600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. </a:t>
            </a:r>
          </a:p>
          <a:p>
            <a:pPr algn="ctr"/>
            <a:endParaRPr lang="fr-CA" sz="2400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700"/>
                            </p:stCondLst>
                            <p:childTnLst>
                              <p:par>
                                <p:cTn id="33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 override="childStyle">
                                        <p:cTn id="3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13000">
              <a:srgbClr val="898F9F">
                <a:alpha val="32000"/>
              </a:srgbClr>
            </a:gs>
            <a:gs pos="100000">
              <a:schemeClr val="tx2">
                <a:lumMod val="75000"/>
                <a:alpha val="39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174172" y="174170"/>
            <a:ext cx="11843658" cy="6487887"/>
          </a:xfrm>
          <a:prstGeom prst="roundRect">
            <a:avLst/>
          </a:prstGeom>
          <a:solidFill>
            <a:schemeClr val="tx1">
              <a:lumMod val="85000"/>
            </a:schemeClr>
          </a:solidFill>
          <a:ln w="47625" cmpd="thickThin">
            <a:gradFill flip="none" rotWithShape="1"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9"/>
          <a:stretch/>
        </p:blipFill>
        <p:spPr>
          <a:xfrm>
            <a:off x="0" y="195959"/>
            <a:ext cx="6522720" cy="6662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5394960" y="719184"/>
            <a:ext cx="6463213" cy="503214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6600" b="1" dirty="0">
                <a:ln/>
                <a:solidFill>
                  <a:schemeClr val="bg1"/>
                </a:solidFill>
                <a:latin typeface="Comic Sans MS" panose="030F0702030302020204" pitchFamily="66" charset="0"/>
                <a:ea typeface="Microsoft YaHei UI Light" panose="020B0502040204020203" pitchFamily="34" charset="-122"/>
                <a:cs typeface="Segoe UI Semibold" panose="020B0702040204020203" pitchFamily="34" charset="0"/>
              </a:rPr>
              <a:t>En </a:t>
            </a:r>
            <a:r>
              <a:rPr lang="fr-CA" sz="6600" b="1" dirty="0" smtClean="0">
                <a:ln/>
                <a:solidFill>
                  <a:schemeClr val="bg1"/>
                </a:solidFill>
                <a:latin typeface="Comic Sans MS" panose="030F0702030302020204" pitchFamily="66" charset="0"/>
                <a:ea typeface="Microsoft YaHei UI Light" panose="020B0502040204020203" pitchFamily="34" charset="-122"/>
                <a:cs typeface="Segoe UI Semibold" panose="020B0702040204020203" pitchFamily="34" charset="0"/>
              </a:rPr>
              <a:t>construisant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b="1" dirty="0" smtClean="0">
                <a:ln/>
                <a:solidFill>
                  <a:schemeClr val="bg1"/>
                </a:solidFill>
                <a:latin typeface="Comic Sans MS" panose="030F0702030302020204" pitchFamily="66" charset="0"/>
                <a:ea typeface="Microsoft YaHei UI Light" panose="020B0502040204020203" pitchFamily="34" charset="-122"/>
                <a:cs typeface="Segoe UI Semibold" panose="020B0702040204020203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6600" b="1" spc="600" dirty="0" smtClean="0">
                <a:ln/>
                <a:solidFill>
                  <a:schemeClr val="bg1"/>
                </a:solidFill>
                <a:latin typeface="Comic Sans MS" panose="030F0702030302020204" pitchFamily="66" charset="0"/>
                <a:ea typeface="Microsoft YaHei UI Light" panose="020B0502040204020203" pitchFamily="34" charset="-122"/>
                <a:cs typeface="Segoe UI Semibold" panose="020B0702040204020203" pitchFamily="34" charset="0"/>
              </a:rPr>
              <a:t>l’union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6600" b="1" spc="600" dirty="0" smtClean="0">
                <a:ln/>
                <a:solidFill>
                  <a:schemeClr val="bg1"/>
                </a:solidFill>
                <a:latin typeface="Comic Sans MS" panose="030F0702030302020204" pitchFamily="66" charset="0"/>
                <a:ea typeface="Microsoft YaHei UI Light" panose="020B0502040204020203" pitchFamily="34" charset="-122"/>
                <a:cs typeface="Segoe UI Semibold" panose="020B0702040204020203" pitchFamily="34" charset="0"/>
              </a:rPr>
              <a:t>familiale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b="1" dirty="0" smtClean="0">
                <a:ln/>
                <a:solidFill>
                  <a:schemeClr val="bg1"/>
                </a:solidFill>
                <a:latin typeface="Comic Sans MS" panose="030F0702030302020204" pitchFamily="66" charset="0"/>
                <a:ea typeface="Microsoft YaHei UI Light" panose="020B0502040204020203" pitchFamily="34" charset="-122"/>
                <a:cs typeface="Segoe UI Semibold" panose="020B0702040204020203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6600" b="1" spc="600" dirty="0" smtClean="0">
                <a:ln/>
                <a:solidFill>
                  <a:schemeClr val="bg1"/>
                </a:solidFill>
                <a:latin typeface="Comic Sans MS" panose="030F0702030302020204" pitchFamily="66" charset="0"/>
                <a:ea typeface="Microsoft YaHei UI Light" panose="020B0502040204020203" pitchFamily="34" charset="-122"/>
                <a:cs typeface="Segoe UI Semibold" panose="020B0702040204020203" pitchFamily="34" charset="0"/>
              </a:rPr>
              <a:t>  pour Dieu.</a:t>
            </a:r>
            <a:endParaRPr lang="fr-CA" sz="6600" b="1" spc="600" dirty="0">
              <a:ln/>
              <a:solidFill>
                <a:schemeClr val="bg1"/>
              </a:solidFill>
              <a:latin typeface="Comic Sans MS" panose="030F0702030302020204" pitchFamily="66" charset="0"/>
              <a:ea typeface="Microsoft YaHei U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951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9870" y="194872"/>
            <a:ext cx="11792262" cy="6460761"/>
          </a:xfrm>
          <a:prstGeom prst="rect">
            <a:avLst/>
          </a:prstGeom>
          <a:solidFill>
            <a:schemeClr val="accent1">
              <a:alpha val="0"/>
            </a:schemeClr>
          </a:solidFill>
          <a:ln w="107950">
            <a:gradFill flip="none" rotWithShape="1">
              <a:gsLst>
                <a:gs pos="100000">
                  <a:schemeClr val="bg2">
                    <a:lumMod val="50000"/>
                  </a:schemeClr>
                </a:gs>
                <a:gs pos="30000">
                  <a:schemeClr val="bg2">
                    <a:lumMod val="75000"/>
                  </a:schemeClr>
                </a:gs>
                <a:gs pos="43000">
                  <a:schemeClr val="bg1">
                    <a:lumMod val="50000"/>
                    <a:lumOff val="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Rectangle 1"/>
          <p:cNvSpPr/>
          <p:nvPr/>
        </p:nvSpPr>
        <p:spPr>
          <a:xfrm>
            <a:off x="365120" y="670652"/>
            <a:ext cx="5565632" cy="5298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CA" sz="4400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En continuant à </a:t>
            </a:r>
            <a:r>
              <a:rPr lang="fr-CA" sz="44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me </a:t>
            </a:r>
            <a:r>
              <a:rPr lang="fr-CA" sz="4400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 former pour </a:t>
            </a:r>
            <a:r>
              <a:rPr lang="fr-CA" sz="44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mieux partager </a:t>
            </a:r>
            <a:r>
              <a:rPr lang="fr-CA" sz="4400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l’amour </a:t>
            </a:r>
            <a:r>
              <a:rPr lang="fr-CA" sz="44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que Dieu </a:t>
            </a:r>
            <a:r>
              <a:rPr lang="fr-CA" sz="4400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nous </a:t>
            </a:r>
            <a:r>
              <a:rPr lang="fr-CA" sz="44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donne</a:t>
            </a:r>
            <a:r>
              <a:rPr lang="fr-CA" sz="4400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70652"/>
            <a:ext cx="5509200" cy="5509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932367671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3" presetClass="emph" presetSubtype="2" accel="42000" decel="2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FDEE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</a:schemeClr>
            </a:gs>
            <a:gs pos="84000">
              <a:schemeClr val="tx1">
                <a:lumMod val="65000"/>
              </a:schemeClr>
            </a:gs>
            <a:gs pos="67000">
              <a:schemeClr val="bg1">
                <a:lumMod val="50000"/>
                <a:lumOff val="5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rganigramme : Processus 11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gradFill flip="none" rotWithShape="1">
            <a:gsLst>
              <a:gs pos="0">
                <a:schemeClr val="tx1"/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lin ang="13500000" scaled="1"/>
            <a:tileRect/>
          </a:gradFill>
          <a:ln w="57150">
            <a:gradFill flip="none" rotWithShape="1">
              <a:gsLst>
                <a:gs pos="0">
                  <a:schemeClr val="tx1">
                    <a:lumMod val="75000"/>
                  </a:schemeClr>
                </a:gs>
                <a:gs pos="84000">
                  <a:schemeClr val="tx1">
                    <a:lumMod val="65000"/>
                  </a:schemeClr>
                </a:gs>
                <a:gs pos="67000">
                  <a:schemeClr val="bg1">
                    <a:lumMod val="50000"/>
                    <a:lumOff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4903829" y="-85981"/>
            <a:ext cx="68584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CA" sz="5400" b="1" i="1" spc="6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CA" sz="5400" b="1" i="1" spc="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Calibri" pitchFamily="34" charset="0"/>
              </a:rPr>
              <a:t>En acceptant </a:t>
            </a:r>
          </a:p>
          <a:p>
            <a:pPr algn="ctr"/>
            <a:r>
              <a:rPr lang="fr-CA" sz="5400" b="1" i="1" spc="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Calibri" pitchFamily="34" charset="0"/>
              </a:rPr>
              <a:t>les autres</a:t>
            </a:r>
          </a:p>
          <a:p>
            <a:pPr algn="ctr"/>
            <a:r>
              <a:rPr lang="fr-CA" sz="5400" b="1" i="1" spc="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Calibri" pitchFamily="34" charset="0"/>
              </a:rPr>
              <a:t> tels qu’ils sont</a:t>
            </a:r>
          </a:p>
          <a:p>
            <a:pPr algn="ctr"/>
            <a:r>
              <a:rPr lang="fr-CA" sz="5400" b="1" i="1" spc="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Calibri" pitchFamily="34" charset="0"/>
              </a:rPr>
              <a:t> </a:t>
            </a:r>
          </a:p>
          <a:p>
            <a:pPr algn="ctr"/>
            <a:r>
              <a:rPr lang="fr-CA" sz="5400" b="1" i="1" spc="600" dirty="0">
                <a:solidFill>
                  <a:schemeClr val="bg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Calibri" pitchFamily="34" charset="0"/>
              </a:rPr>
              <a:t>s</a:t>
            </a:r>
            <a:r>
              <a:rPr lang="fr-CA" sz="5400" b="1" i="1" spc="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Calibri" pitchFamily="34" charset="0"/>
              </a:rPr>
              <a:t>urtout mon fils</a:t>
            </a:r>
            <a:endParaRPr lang="fr-CA" sz="5400" b="1" i="1" spc="600" dirty="0">
              <a:solidFill>
                <a:schemeClr val="bg1">
                  <a:lumMod val="95000"/>
                  <a:lumOff val="5000"/>
                </a:schemeClr>
              </a:solidFill>
              <a:latin typeface="Book Antiqua" panose="02040602050305030304" pitchFamily="18" charset="0"/>
              <a:cs typeface="Calibri" pitchFamily="34" charset="0"/>
            </a:endParaRPr>
          </a:p>
          <a:p>
            <a:pPr algn="ctr"/>
            <a:r>
              <a:rPr lang="fr-CA" sz="5400" b="1" i="1" spc="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Calibri" pitchFamily="34" charset="0"/>
              </a:rPr>
              <a:t>schizophrène.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" y="203673"/>
            <a:ext cx="4599982" cy="6450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17500"/>
          </a:effectLst>
          <a:scene3d>
            <a:camera prst="obliqueBottom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2000">
        <p:random/>
      </p:transition>
    </mc:Choice>
    <mc:Fallback>
      <p:transition spd="slow" advClick="0" advTm="1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3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20520971">
            <a:off x="-2251416" y="-342469"/>
            <a:ext cx="14152691" cy="728944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  <a:sp3d extrusionH="57150">
              <a:bevelT w="82550" h="38100" prst="coolSlant"/>
            </a:sp3d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12200" b="1" i="1" spc="300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CA" sz="12200" b="1" i="1" spc="300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toi, </a:t>
            </a: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fr-CA" sz="107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  seras-tu</a:t>
            </a:r>
            <a: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10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fr-CA" sz="122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Pierre vivante?</a:t>
            </a: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dirty="0">
              <a:ln>
                <a:solidFill>
                  <a:schemeClr val="bg1">
                    <a:lumMod val="65000"/>
                  </a:schemeClr>
                </a:solidFill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931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9000">
        <p:random/>
      </p:transition>
    </mc:Choice>
    <mc:Fallback>
      <p:transition spd="slow" advClick="0" advTm="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62000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3282462" y="2166732"/>
            <a:ext cx="11191461" cy="1939761"/>
          </a:xfrm>
          <a:effectLst>
            <a:softEdge rad="317500"/>
          </a:effectLst>
          <a:scene3d>
            <a:camera prst="perspectiveAbove"/>
            <a:lightRig rig="threePt" dir="t"/>
          </a:scene3d>
          <a:sp3d>
            <a:bevelT w="101600" prst="riblet"/>
          </a:sp3d>
        </p:spPr>
        <p:txBody>
          <a:bodyPr>
            <a:noAutofit/>
            <a:sp3d extrusionH="57150">
              <a:bevelT w="50800" h="38100" prst="riblet"/>
            </a:sp3d>
          </a:bodyPr>
          <a:lstStyle/>
          <a:p>
            <a:pPr algn="ctr"/>
            <a:r>
              <a:rPr lang="fr-CA" sz="8000" b="1" i="1" spc="600" dirty="0" smtClean="0">
                <a:ln w="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74000">
                      <a:schemeClr val="accent4">
                        <a:lumMod val="45000"/>
                        <a:lumOff val="55000"/>
                      </a:schemeClr>
                    </a:gs>
                    <a:gs pos="83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</a:t>
            </a:r>
            <a:br>
              <a:rPr lang="fr-CA" sz="8000" b="1" i="1" spc="600" dirty="0" smtClean="0">
                <a:ln w="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74000">
                      <a:schemeClr val="accent4">
                        <a:lumMod val="45000"/>
                        <a:lumOff val="55000"/>
                      </a:schemeClr>
                    </a:gs>
                    <a:gs pos="83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8000" b="1" i="1" spc="600" dirty="0" smtClean="0">
                <a:ln w="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74000">
                      <a:schemeClr val="accent4">
                        <a:lumMod val="45000"/>
                        <a:lumOff val="55000"/>
                      </a:schemeClr>
                    </a:gs>
                    <a:gs pos="83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SERAI </a:t>
            </a:r>
            <a:br>
              <a:rPr lang="fr-CA" sz="8000" b="1" i="1" spc="600" dirty="0" smtClean="0">
                <a:ln w="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74000">
                      <a:schemeClr val="accent4">
                        <a:lumMod val="45000"/>
                        <a:lumOff val="55000"/>
                      </a:schemeClr>
                    </a:gs>
                    <a:gs pos="83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8000" b="1" i="1" spc="600" dirty="0" smtClean="0">
                <a:ln w="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74000">
                      <a:schemeClr val="accent4">
                        <a:lumMod val="45000"/>
                        <a:lumOff val="55000"/>
                      </a:schemeClr>
                    </a:gs>
                    <a:gs pos="83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PIERRE </a:t>
            </a:r>
            <a:br>
              <a:rPr lang="fr-CA" sz="8000" b="1" i="1" spc="600" dirty="0" smtClean="0">
                <a:ln w="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74000">
                      <a:schemeClr val="accent4">
                        <a:lumMod val="45000"/>
                        <a:lumOff val="55000"/>
                      </a:schemeClr>
                    </a:gs>
                    <a:gs pos="83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8000" b="1" i="1" spc="600" dirty="0" smtClean="0">
                <a:ln w="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74000">
                      <a:schemeClr val="accent4">
                        <a:lumMod val="45000"/>
                        <a:lumOff val="55000"/>
                      </a:schemeClr>
                    </a:gs>
                    <a:gs pos="83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VIVANTE </a:t>
            </a:r>
            <a:r>
              <a:rPr lang="fr-CA" sz="8000" b="1" i="1" spc="50" dirty="0" smtClean="0">
                <a:ln w="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74000">
                      <a:schemeClr val="accent4">
                        <a:lumMod val="45000"/>
                        <a:lumOff val="55000"/>
                      </a:schemeClr>
                    </a:gs>
                    <a:gs pos="83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CA" sz="8000" b="1" spc="50" dirty="0">
              <a:ln w="0">
                <a:solidFill>
                  <a:srgbClr val="002060"/>
                </a:solidFill>
              </a:ln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2" y="463386"/>
            <a:ext cx="53721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54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9000">
        <p:random/>
      </p:transition>
    </mc:Choice>
    <mc:Fallback>
      <p:transition spd="slow" advClick="0" advTm="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tx1">
                <a:lumMod val="65000"/>
              </a:schemeClr>
            </a:gs>
            <a:gs pos="7001">
              <a:schemeClr val="tx1">
                <a:lumMod val="75000"/>
              </a:schemeClr>
            </a:gs>
            <a:gs pos="32001">
              <a:srgbClr val="7D8496"/>
            </a:gs>
            <a:gs pos="54000">
              <a:schemeClr val="tx2">
                <a:lumMod val="40000"/>
                <a:lumOff val="60000"/>
              </a:schemeClr>
            </a:gs>
            <a:gs pos="95000">
              <a:srgbClr val="7D8496"/>
            </a:gs>
            <a:gs pos="100000">
              <a:schemeClr val="bg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3516923" y="986802"/>
            <a:ext cx="9952892" cy="470898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6000" dirty="0" smtClean="0">
                <a:solidFill>
                  <a:schemeClr val="accent5">
                    <a:lumMod val="50000"/>
                  </a:schemeClr>
                </a:solidFill>
                <a:latin typeface="Bell MT" pitchFamily="18" charset="0"/>
              </a:rPr>
              <a:t>En m’améliorant </a:t>
            </a:r>
          </a:p>
          <a:p>
            <a:pPr algn="ctr"/>
            <a:r>
              <a:rPr lang="fr-CA" sz="6000" dirty="0" smtClean="0">
                <a:solidFill>
                  <a:schemeClr val="accent5">
                    <a:lumMod val="50000"/>
                  </a:schemeClr>
                </a:solidFill>
                <a:latin typeface="Bell MT" pitchFamily="18" charset="0"/>
              </a:rPr>
              <a:t>d’abord envers </a:t>
            </a:r>
          </a:p>
          <a:p>
            <a:pPr algn="ctr"/>
            <a:r>
              <a:rPr lang="fr-CA" sz="6000" dirty="0" smtClean="0">
                <a:solidFill>
                  <a:schemeClr val="accent5">
                    <a:lumMod val="50000"/>
                  </a:schemeClr>
                </a:solidFill>
                <a:latin typeface="Bell MT" pitchFamily="18" charset="0"/>
              </a:rPr>
              <a:t>moi-même </a:t>
            </a:r>
          </a:p>
          <a:p>
            <a:pPr algn="ctr"/>
            <a:r>
              <a:rPr lang="fr-CA" sz="6000" dirty="0" smtClean="0">
                <a:solidFill>
                  <a:schemeClr val="accent5">
                    <a:lumMod val="50000"/>
                  </a:schemeClr>
                </a:solidFill>
                <a:latin typeface="Bell MT" pitchFamily="18" charset="0"/>
              </a:rPr>
              <a:t>puis envers</a:t>
            </a:r>
          </a:p>
          <a:p>
            <a:pPr algn="ctr"/>
            <a:r>
              <a:rPr lang="fr-CA" sz="6000" dirty="0" smtClean="0">
                <a:solidFill>
                  <a:schemeClr val="accent5">
                    <a:lumMod val="50000"/>
                  </a:schemeClr>
                </a:solidFill>
                <a:latin typeface="Bell MT" pitchFamily="18" charset="0"/>
              </a:rPr>
              <a:t> les autres.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4" y="-87707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4171" y="203200"/>
            <a:ext cx="11814629" cy="645885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5115719" y="616471"/>
            <a:ext cx="7383905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fr-CA" sz="7200" spc="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En vivant</a:t>
            </a:r>
          </a:p>
          <a:p>
            <a:pPr algn="ctr"/>
            <a:r>
              <a:rPr lang="fr-CA" sz="7200" spc="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ensemble </a:t>
            </a:r>
          </a:p>
          <a:p>
            <a:pPr algn="ctr"/>
            <a:r>
              <a:rPr lang="fr-CA" sz="7200" spc="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comme des </a:t>
            </a:r>
          </a:p>
          <a:p>
            <a:pPr algn="ctr"/>
            <a:r>
              <a:rPr lang="fr-CA" sz="7200" spc="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frères et </a:t>
            </a:r>
          </a:p>
          <a:p>
            <a:pPr algn="ctr"/>
            <a:r>
              <a:rPr lang="fr-CA" sz="7200" spc="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sœurs</a:t>
            </a:r>
            <a:r>
              <a:rPr lang="fr-CA" sz="5400" b="1" spc="600" dirty="0" smtClean="0">
                <a:latin typeface="Candara" panose="020E0502030303020204" pitchFamily="34" charset="0"/>
              </a:rPr>
              <a:t>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247467"/>
            <a:ext cx="4941548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4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4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700"/>
                            </p:stCondLst>
                            <p:childTnLst>
                              <p:par>
                                <p:cTn id="48" presetID="4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400"/>
                            </p:stCondLst>
                            <p:childTnLst>
                              <p:par>
                                <p:cTn id="54" presetID="4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100"/>
                            </p:stCondLst>
                            <p:childTnLst>
                              <p:par>
                                <p:cTn id="60" presetID="4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800"/>
                            </p:stCondLst>
                            <p:childTnLst>
                              <p:par>
                                <p:cTn id="66" presetID="4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053840" y="597217"/>
            <a:ext cx="81381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400" b="1" spc="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  aidant </a:t>
            </a:r>
          </a:p>
          <a:p>
            <a:pPr algn="ctr"/>
            <a:r>
              <a:rPr lang="fr-CA" sz="5400" b="1" spc="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 prochain  </a:t>
            </a:r>
          </a:p>
          <a:p>
            <a:pPr algn="ctr"/>
            <a:r>
              <a:rPr lang="fr-CA" sz="5400" b="1" spc="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 amour…</a:t>
            </a:r>
          </a:p>
          <a:p>
            <a:pPr algn="ctr"/>
            <a:r>
              <a:rPr lang="fr-CA" sz="5400" b="1" spc="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avec amour,  </a:t>
            </a:r>
          </a:p>
          <a:p>
            <a:pPr algn="ctr"/>
            <a:r>
              <a:rPr lang="fr-CA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à découvrir la beauté </a:t>
            </a:r>
          </a:p>
          <a:p>
            <a:pPr algn="ctr"/>
            <a:r>
              <a:rPr lang="fr-CA" sz="5400" b="1" spc="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et la grandeur </a:t>
            </a:r>
          </a:p>
          <a:p>
            <a:pPr algn="ctr"/>
            <a:r>
              <a:rPr lang="fr-CA" sz="5400" b="1" spc="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d’une personne</a:t>
            </a:r>
            <a:r>
              <a:rPr lang="fr-CA" sz="5400" b="1" spc="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4" y="176688"/>
            <a:ext cx="3921126" cy="65065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4000">
        <p:random/>
      </p:transition>
    </mc:Choice>
    <mc:Fallback>
      <p:transition spd="slow" advClick="0" advTm="1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EE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EE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EE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3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EE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3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EE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423391" y="517803"/>
            <a:ext cx="12843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spc="300" dirty="0" smtClean="0">
                <a:solidFill>
                  <a:schemeClr val="bg1"/>
                </a:solidFill>
                <a:latin typeface="Century Gothic" pitchFamily="34" charset="0"/>
              </a:rPr>
              <a:t>En priant AVEC </a:t>
            </a:r>
          </a:p>
          <a:p>
            <a:r>
              <a:rPr lang="fr-CA" sz="4800" b="1" spc="300" dirty="0" smtClean="0">
                <a:solidFill>
                  <a:schemeClr val="bg1"/>
                </a:solidFill>
                <a:latin typeface="Century Gothic" pitchFamily="34" charset="0"/>
              </a:rPr>
              <a:t>les </a:t>
            </a:r>
            <a:r>
              <a:rPr lang="fr-CA" sz="4800" b="1" spc="600" dirty="0" smtClean="0">
                <a:solidFill>
                  <a:schemeClr val="bg1"/>
                </a:solidFill>
                <a:latin typeface="Century Gothic" pitchFamily="34" charset="0"/>
              </a:rPr>
              <a:t>personnes âgées</a:t>
            </a:r>
            <a:r>
              <a:rPr lang="fr-CA" sz="2800" b="1" spc="6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23392" y="2719227"/>
            <a:ext cx="101472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spc="600" dirty="0" smtClean="0">
                <a:solidFill>
                  <a:schemeClr val="bg1"/>
                </a:solidFill>
                <a:latin typeface="Century Gothic" pitchFamily="34" charset="0"/>
              </a:rPr>
              <a:t>En aidant les personnes</a:t>
            </a:r>
          </a:p>
          <a:p>
            <a:r>
              <a:rPr lang="fr-CA" sz="4400" b="1" spc="600" dirty="0" smtClean="0">
                <a:solidFill>
                  <a:schemeClr val="bg1"/>
                </a:solidFill>
                <a:latin typeface="Century Gothic" pitchFamily="34" charset="0"/>
              </a:rPr>
              <a:t>en </a:t>
            </a:r>
            <a:r>
              <a:rPr lang="fr-CA" sz="4400" b="1" spc="600" dirty="0">
                <a:solidFill>
                  <a:srgbClr val="00B050"/>
                </a:solidFill>
                <a:latin typeface="Century Gothic" pitchFamily="34" charset="0"/>
              </a:rPr>
              <a:t>perte d’autonomie</a:t>
            </a:r>
            <a:r>
              <a:rPr lang="fr-CA" sz="4400" b="1" spc="600" dirty="0" smtClean="0">
                <a:solidFill>
                  <a:schemeClr val="bg1"/>
                </a:solidFill>
                <a:latin typeface="Century Gothic" pitchFamily="34" charset="0"/>
              </a:rPr>
              <a:t>, </a:t>
            </a:r>
          </a:p>
          <a:p>
            <a:r>
              <a:rPr lang="fr-CA" sz="4400" b="1" spc="600" dirty="0">
                <a:solidFill>
                  <a:srgbClr val="00B050"/>
                </a:solidFill>
                <a:latin typeface="Century Gothic" pitchFamily="34" charset="0"/>
              </a:rPr>
              <a:t>âgées, seules</a:t>
            </a:r>
            <a:r>
              <a:rPr lang="fr-CA" sz="4400" b="1" spc="600" dirty="0" smtClean="0">
                <a:solidFill>
                  <a:schemeClr val="bg1"/>
                </a:solidFill>
                <a:latin typeface="Century Gothic" pitchFamily="34" charset="0"/>
              </a:rPr>
              <a:t>, les personnes qui sont </a:t>
            </a:r>
            <a:r>
              <a:rPr lang="fr-CA" sz="4400" b="1" spc="600" dirty="0" smtClean="0">
                <a:solidFill>
                  <a:srgbClr val="00B050"/>
                </a:solidFill>
                <a:latin typeface="Century Gothic" pitchFamily="34" charset="0"/>
              </a:rPr>
              <a:t>TRISTES</a:t>
            </a:r>
            <a:r>
              <a:rPr lang="fr-CA" sz="44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.</a:t>
            </a:r>
          </a:p>
          <a:p>
            <a:endParaRPr lang="fr-CA" sz="44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11032"/>
          <a:stretch/>
        </p:blipFill>
        <p:spPr>
          <a:xfrm>
            <a:off x="1055077" y="0"/>
            <a:ext cx="10128738" cy="741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8000">
        <p:random/>
      </p:transition>
    </mc:Choice>
    <mc:Fallback>
      <p:transition spd="slow" advClick="0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937B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937B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20"/>
                            </p:stCondLst>
                            <p:childTnLst>
                              <p:par>
                                <p:cTn id="14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5" dur="1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937B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1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937B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1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820"/>
                            </p:stCondLst>
                            <p:childTnLst>
                              <p:par>
                                <p:cTn id="19" presetID="2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86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  <p:bldP spid="7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bg1">
                <a:lumMod val="75000"/>
                <a:lumOff val="25000"/>
              </a:schemeClr>
            </a:gs>
            <a:gs pos="75000">
              <a:schemeClr val="bg1">
                <a:lumMod val="65000"/>
                <a:lumOff val="35000"/>
              </a:schemeClr>
            </a:gs>
            <a:gs pos="100000">
              <a:schemeClr val="bg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0" b="14868"/>
          <a:stretch/>
        </p:blipFill>
        <p:spPr>
          <a:xfrm>
            <a:off x="1357736" y="173166"/>
            <a:ext cx="11742056" cy="6469466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1845633" y="5139186"/>
            <a:ext cx="9263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Segoe Print" pitchFamily="2" charset="0"/>
              </a:rPr>
              <a:t>En étant attentif à ma famille et à ceux que j’aime.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20506" y="173166"/>
            <a:ext cx="12192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Segoe Print" pitchFamily="2" charset="0"/>
              </a:rPr>
              <a:t>En étant à l’écoute , en l’aimant…</a:t>
            </a:r>
          </a:p>
          <a:p>
            <a:pPr algn="ctr"/>
            <a:r>
              <a:rPr lang="fr-CA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Segoe Print" pitchFamily="2" charset="0"/>
              </a:rPr>
              <a:t>l’amour familial est essentiel. </a:t>
            </a:r>
          </a:p>
          <a:p>
            <a:pPr algn="ctr"/>
            <a:endParaRPr lang="fr-CA" sz="3800" dirty="0" smtClean="0">
              <a:solidFill>
                <a:schemeClr val="accent3">
                  <a:lumMod val="60000"/>
                  <a:lumOff val="40000"/>
                </a:schemeClr>
              </a:solidFill>
              <a:latin typeface="Segoe Print" pitchFamily="2" charset="0"/>
            </a:endParaRPr>
          </a:p>
          <a:p>
            <a:pPr algn="ctr"/>
            <a:r>
              <a:rPr lang="fr-CA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Segoe Print" pitchFamily="2" charset="0"/>
              </a:rPr>
              <a:t>En veillant sur ma famille.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20506" y="3066266"/>
            <a:ext cx="11742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Segoe Print" pitchFamily="2" charset="0"/>
              </a:rPr>
              <a:t>En en prenant soin et </a:t>
            </a:r>
          </a:p>
          <a:p>
            <a:pPr algn="ctr"/>
            <a:r>
              <a:rPr lang="fr-CA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Segoe Print" pitchFamily="2" charset="0"/>
              </a:rPr>
              <a:t>en étant disponible pour ma famille.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5000">
        <p:random/>
      </p:transition>
    </mc:Choice>
    <mc:Fallback>
      <p:transition spd="slow" advClick="0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850"/>
                            </p:stCondLst>
                            <p:childTnLst>
                              <p:par>
                                <p:cTn id="29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700"/>
                            </p:stCondLst>
                            <p:childTnLst>
                              <p:par>
                                <p:cTn id="3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3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3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300"/>
                            </p:stCondLst>
                            <p:childTnLst>
                              <p:par>
                                <p:cTn id="53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600"/>
                            </p:stCondLst>
                            <p:childTnLst>
                              <p:par>
                                <p:cTn id="59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6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600"/>
                            </p:stCondLst>
                            <p:childTnLst>
                              <p:par>
                                <p:cTn id="71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15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715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915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15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15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15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7150"/>
                            </p:stCondLst>
                            <p:childTnLst>
                              <p:par>
                                <p:cTn id="101" presetID="4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5" grpId="1" build="allAtOnce"/>
      <p:bldP spid="6" grpId="0" build="allAtOnce"/>
      <p:bldP spid="6" grpId="1" build="allAtOnce"/>
      <p:bldP spid="7" grpId="0" build="allAtOnce"/>
      <p:bldP spid="7" grpId="1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3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20520971">
            <a:off x="-2251416" y="-342469"/>
            <a:ext cx="14152691" cy="728944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  <a:sp3d extrusionH="57150">
              <a:bevelT w="82550" h="38100" prst="coolSlant"/>
            </a:sp3d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12200" b="1" i="1" spc="300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CA" sz="12200" b="1" i="1" spc="300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toi, </a:t>
            </a: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fr-CA" sz="107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  seras-tu</a:t>
            </a:r>
            <a: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10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fr-CA" sz="122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Pierre vivante?</a:t>
            </a: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dirty="0">
              <a:ln>
                <a:solidFill>
                  <a:schemeClr val="bg1">
                    <a:lumMod val="65000"/>
                  </a:schemeClr>
                </a:solidFill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301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8000">
        <p:random/>
      </p:transition>
    </mc:Choice>
    <mc:Fallback>
      <p:transition spd="slow" advClick="0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1196" y="452400"/>
            <a:ext cx="5831955" cy="6369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74320" y="396240"/>
            <a:ext cx="5548025" cy="6156965"/>
          </a:xfr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fr-CA" sz="8000" i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SERAI </a:t>
            </a:r>
            <a:br>
              <a:rPr lang="fr-CA" sz="8000" i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8000" i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PIERRE VIVANTE :</a:t>
            </a:r>
            <a:endParaRPr lang="fr-CA" sz="8000" spc="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94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8000">
        <p:random/>
      </p:transition>
    </mc:Choice>
    <mc:Fallback>
      <p:transition spd="slow" advClick="0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"/>
                            </p:stCondLst>
                            <p:childTnLst>
                              <p:par>
                                <p:cTn id="23" presetID="17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88900" cmpd="thickThin">
            <a:gradFill>
              <a:gsLst>
                <a:gs pos="0">
                  <a:srgbClr val="244800"/>
                </a:gs>
                <a:gs pos="50000">
                  <a:srgbClr val="336600">
                    <a:alpha val="69000"/>
                  </a:srgbClr>
                </a:gs>
                <a:gs pos="100000">
                  <a:srgbClr val="32640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5501152" y="1868573"/>
            <a:ext cx="6545705" cy="40441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C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demandant </a:t>
            </a:r>
          </a:p>
          <a:p>
            <a:pPr>
              <a:lnSpc>
                <a:spcPct val="107000"/>
              </a:lnSpc>
            </a:pPr>
            <a:r>
              <a:rPr lang="fr-CA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fr-C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Jésus </a:t>
            </a:r>
            <a:r>
              <a:rPr lang="fr-CA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m’habiter </a:t>
            </a:r>
            <a:endParaRPr lang="fr-CA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fr-C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chaque jour pour faire sa volonté</a:t>
            </a:r>
            <a:r>
              <a:rPr lang="fr-C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Calibri" panose="020F0502020204030204" pitchFamily="34" charset="0"/>
                <a:cs typeface="Segoe UI Semibold" panose="020B0702040204020203" pitchFamily="34" charset="0"/>
              </a:rPr>
              <a:t>.</a:t>
            </a:r>
          </a:p>
        </p:txBody>
      </p:sp>
      <p:pic>
        <p:nvPicPr>
          <p:cNvPr id="4" name="Espace réservé du contenu 3" descr="nature-street-art-6-58edd194e1c6b__7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68573"/>
            <a:ext cx="5482742" cy="4472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387365" y="379003"/>
            <a:ext cx="12192000" cy="11079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6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Je serai pierre vivante :</a:t>
            </a:r>
            <a:endParaRPr lang="fr-CA" sz="6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8343967"/>
      </p:ext>
    </p:extLst>
  </p:cSld>
  <p:clrMapOvr>
    <a:masterClrMapping/>
  </p:clrMapOvr>
  <p:transition spd="med" advClick="0"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3" presetClass="emph" presetSubtype="2" autoRev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42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0"/>
                            </p:stCondLst>
                            <p:childTnLst>
                              <p:par>
                                <p:cTn id="3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8" presetID="3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41" presetID="3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0"/>
                            </p:stCondLst>
                            <p:childTnLst>
                              <p:par>
                                <p:cTn id="44" presetID="3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build="allAtOnce"/>
      <p:bldP spid="11" grpId="0"/>
      <p:bldP spid="11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7554" y="169393"/>
            <a:ext cx="11814629" cy="6502400"/>
          </a:xfrm>
          <a:prstGeom prst="rect">
            <a:avLst/>
          </a:prstGeom>
          <a:gradFill flip="none" rotWithShape="1">
            <a:gsLst>
              <a:gs pos="0">
                <a:srgbClr val="59366C"/>
              </a:gs>
              <a:gs pos="0">
                <a:srgbClr val="694080"/>
              </a:gs>
              <a:gs pos="70000">
                <a:schemeClr val="accent6">
                  <a:lumMod val="50000"/>
                </a:schemeClr>
              </a:gs>
              <a:gs pos="88000">
                <a:srgbClr val="804E9C"/>
              </a:gs>
              <a:gs pos="100000">
                <a:srgbClr val="8C3D9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4967111" y="2387970"/>
            <a:ext cx="7388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spc="300" dirty="0"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En écoutant </a:t>
            </a:r>
            <a:r>
              <a:rPr lang="fr-CA" sz="4400" b="1" spc="300" dirty="0" smtClean="0"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les autres </a:t>
            </a:r>
            <a:r>
              <a:rPr lang="fr-CA" sz="4400" b="1" spc="300" dirty="0"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dans le besoin</a:t>
            </a:r>
            <a:r>
              <a:rPr lang="fr-CA" sz="4400" b="1" spc="300" dirty="0" smtClean="0">
                <a:latin typeface="Gabriola" pitchFamily="82" charset="0"/>
              </a:rPr>
              <a:t>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67111" y="465819"/>
            <a:ext cx="69974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4400" b="1" spc="300" dirty="0" smtClean="0"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En servant les démunis</a:t>
            </a:r>
            <a:r>
              <a:rPr lang="fr-CA" sz="5400" b="1" spc="300" dirty="0" smtClean="0"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132011" y="4307033"/>
            <a:ext cx="6832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4400" b="1" spc="600" dirty="0"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En prenant part aux activités </a:t>
            </a:r>
            <a:endParaRPr lang="fr-CA" sz="4400" b="1" spc="600" dirty="0" smtClean="0">
              <a:latin typeface="+mj-lt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r"/>
            <a:r>
              <a:rPr lang="fr-CA" sz="4400" b="1" spc="600" dirty="0" smtClean="0"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de </a:t>
            </a:r>
            <a:r>
              <a:rPr lang="fr-CA" sz="4400" b="1" spc="600" dirty="0"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charité</a:t>
            </a:r>
            <a:r>
              <a:rPr lang="fr-CA" sz="4400" b="1" spc="600" dirty="0" smtClean="0">
                <a:latin typeface="Gabriola" pitchFamily="82" charset="0"/>
              </a:rPr>
              <a:t>.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54" y="39218"/>
            <a:ext cx="4514850" cy="676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3000">
        <p:random/>
      </p:transition>
    </mc:Choice>
    <mc:Fallback>
      <p:transition spd="slow" advClick="0" advTm="1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95000"/>
                <a:lumOff val="5000"/>
              </a:schemeClr>
            </a:gs>
            <a:gs pos="27000">
              <a:schemeClr val="bg2">
                <a:lumMod val="75000"/>
              </a:schemeClr>
            </a:gs>
            <a:gs pos="31000">
              <a:schemeClr val="bg1">
                <a:lumMod val="75000"/>
                <a:lumOff val="25000"/>
              </a:schemeClr>
            </a:gs>
            <a:gs pos="24000">
              <a:schemeClr val="bg1">
                <a:lumMod val="75000"/>
                <a:lumOff val="25000"/>
                <a:alpha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3d14f2cf957896cad1576dc17af4b4c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79206" y="1130780"/>
            <a:ext cx="5073949" cy="4565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496093" y="429682"/>
            <a:ext cx="8897257" cy="618630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CA" sz="5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Print" pitchFamily="2" charset="0"/>
                <a:ea typeface="Cambria Math" pitchFamily="18" charset="0"/>
              </a:rPr>
              <a:t>En étant  </a:t>
            </a:r>
          </a:p>
          <a:p>
            <a:r>
              <a:rPr lang="fr-CA" sz="5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Print" pitchFamily="2" charset="0"/>
                <a:ea typeface="Cambria Math" pitchFamily="18" charset="0"/>
              </a:rPr>
              <a:t>un meilleur père, </a:t>
            </a:r>
          </a:p>
          <a:p>
            <a:r>
              <a:rPr lang="fr-CA" sz="5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Print" pitchFamily="2" charset="0"/>
                <a:ea typeface="Cambria Math" pitchFamily="18" charset="0"/>
              </a:rPr>
              <a:t>un meilleur mari. </a:t>
            </a:r>
          </a:p>
          <a:p>
            <a:endParaRPr lang="fr-CA" b="1" dirty="0" smtClean="0">
              <a:solidFill>
                <a:schemeClr val="tx2">
                  <a:lumMod val="40000"/>
                  <a:lumOff val="60000"/>
                </a:schemeClr>
              </a:solidFill>
              <a:latin typeface="Segoe Print" pitchFamily="2" charset="0"/>
              <a:ea typeface="Cambria Math" pitchFamily="18" charset="0"/>
            </a:endParaRPr>
          </a:p>
          <a:p>
            <a:endParaRPr lang="fr-CA" sz="5400" b="1" dirty="0">
              <a:solidFill>
                <a:schemeClr val="tx2">
                  <a:lumMod val="40000"/>
                  <a:lumOff val="60000"/>
                </a:schemeClr>
              </a:solidFill>
              <a:latin typeface="Segoe Print" pitchFamily="2" charset="0"/>
              <a:ea typeface="Cambria Math" pitchFamily="18" charset="0"/>
            </a:endParaRPr>
          </a:p>
          <a:p>
            <a:r>
              <a:rPr lang="fr-CA" sz="5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Print" pitchFamily="2" charset="0"/>
                <a:ea typeface="Cambria Math" pitchFamily="18" charset="0"/>
              </a:rPr>
              <a:t>En étant </a:t>
            </a:r>
          </a:p>
          <a:p>
            <a:r>
              <a:rPr lang="fr-CA" sz="5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Print" pitchFamily="2" charset="0"/>
                <a:ea typeface="Cambria Math" pitchFamily="18" charset="0"/>
              </a:rPr>
              <a:t>de meilleure humeur </a:t>
            </a:r>
          </a:p>
          <a:p>
            <a:r>
              <a:rPr lang="fr-CA" sz="5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Print" pitchFamily="2" charset="0"/>
                <a:ea typeface="Cambria Math" pitchFamily="18" charset="0"/>
              </a:rPr>
              <a:t>avec ma famille.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3000">
        <p:random/>
      </p:transition>
    </mc:Choice>
    <mc:Fallback>
      <p:transition spd="slow" advClick="0" advTm="1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3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3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3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0"/>
                            </p:stCondLst>
                            <p:childTnLst>
                              <p:par>
                                <p:cTn id="34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5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397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397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000"/>
                            </p:stCondLst>
                            <p:childTnLst>
                              <p:par>
                                <p:cTn id="40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1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397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0"/>
                            </p:stCondLst>
                            <p:childTnLst>
                              <p:par>
                                <p:cTn id="43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3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397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000"/>
                            </p:stCondLst>
                            <p:childTnLst>
                              <p:par>
                                <p:cTn id="46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7" dur="3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397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49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3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397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5772" r="8634" b="4598"/>
          <a:stretch/>
        </p:blipFill>
        <p:spPr>
          <a:xfrm>
            <a:off x="6921872" y="218587"/>
            <a:ext cx="4826179" cy="63343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7200" y="218587"/>
            <a:ext cx="93427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dirty="0" smtClean="0">
                <a:latin typeface="Calibri Light" pitchFamily="34" charset="0"/>
                <a:cs typeface="Calibri Light" pitchFamily="34" charset="0"/>
              </a:rPr>
              <a:t>En ayant un esprit ouvert</a:t>
            </a:r>
            <a:r>
              <a:rPr lang="fr-CA" sz="4800" b="1" dirty="0">
                <a:latin typeface="Calibri Light" pitchFamily="34" charset="0"/>
                <a:cs typeface="Calibri Light" pitchFamily="34" charset="0"/>
              </a:rPr>
              <a:t>. </a:t>
            </a:r>
            <a:endParaRPr lang="fr-CA" sz="4800" b="1" dirty="0" smtClean="0">
              <a:latin typeface="Calibri Light" pitchFamily="34" charset="0"/>
              <a:cs typeface="Calibri Light" pitchFamily="34" charset="0"/>
            </a:endParaRPr>
          </a:p>
          <a:p>
            <a:endParaRPr lang="fr-CA" sz="1400" b="1" dirty="0" smtClean="0">
              <a:latin typeface="Calibri Light" pitchFamily="34" charset="0"/>
              <a:cs typeface="Calibri Light" pitchFamily="34" charset="0"/>
            </a:endParaRPr>
          </a:p>
          <a:p>
            <a:r>
              <a:rPr lang="fr-CA" sz="4800" b="1" dirty="0" smtClean="0">
                <a:latin typeface="Calibri Light" pitchFamily="34" charset="0"/>
                <a:cs typeface="Calibri Light" pitchFamily="34" charset="0"/>
              </a:rPr>
              <a:t>En </a:t>
            </a:r>
            <a:r>
              <a:rPr lang="fr-CA" sz="4800" b="1" dirty="0">
                <a:latin typeface="Calibri Light" pitchFamily="34" charset="0"/>
                <a:cs typeface="Calibri Light" pitchFamily="34" charset="0"/>
              </a:rPr>
              <a:t>ne portant pas </a:t>
            </a:r>
            <a:r>
              <a:rPr lang="fr-CA" sz="4800" b="1" dirty="0" smtClean="0">
                <a:latin typeface="Calibri Light" pitchFamily="34" charset="0"/>
                <a:cs typeface="Calibri Light" pitchFamily="34" charset="0"/>
              </a:rPr>
              <a:t>de </a:t>
            </a:r>
            <a:r>
              <a:rPr lang="fr-CA" sz="4800" b="1" dirty="0">
                <a:latin typeface="Calibri Light" pitchFamily="34" charset="0"/>
                <a:cs typeface="Calibri Light" pitchFamily="34" charset="0"/>
              </a:rPr>
              <a:t>jugement</a:t>
            </a:r>
            <a:r>
              <a:rPr lang="fr-CA" sz="4800" b="1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r>
              <a:rPr lang="fr-CA" sz="1400" b="1" dirty="0" smtClean="0">
                <a:latin typeface="Calibri Light" pitchFamily="34" charset="0"/>
                <a:cs typeface="Calibri Light" pitchFamily="34" charset="0"/>
              </a:rPr>
              <a:t> </a:t>
            </a:r>
          </a:p>
          <a:p>
            <a:r>
              <a:rPr lang="fr-CA" sz="4800" b="1" dirty="0" smtClean="0">
                <a:latin typeface="Calibri Light" pitchFamily="34" charset="0"/>
                <a:cs typeface="Calibri Light" pitchFamily="34" charset="0"/>
              </a:rPr>
              <a:t>En </a:t>
            </a:r>
            <a:r>
              <a:rPr lang="fr-CA" sz="4800" b="1" dirty="0">
                <a:latin typeface="Calibri Light" pitchFamily="34" charset="0"/>
                <a:cs typeface="Calibri Light" pitchFamily="34" charset="0"/>
              </a:rPr>
              <a:t>demeurant dans l’espérance. </a:t>
            </a:r>
          </a:p>
          <a:p>
            <a:r>
              <a:rPr lang="fr-CA" sz="4000" b="1" dirty="0" smtClean="0">
                <a:latin typeface="Calibri Light" pitchFamily="34" charset="0"/>
                <a:cs typeface="Calibri Light" pitchFamily="34" charset="0"/>
              </a:rPr>
              <a:t> </a:t>
            </a:r>
            <a:endParaRPr lang="fr-CA" sz="4000" b="1" dirty="0">
              <a:latin typeface="Calibri Light" pitchFamily="34" charset="0"/>
              <a:cs typeface="Calibri Light" pitchFamily="34" charset="0"/>
            </a:endParaRPr>
          </a:p>
          <a:p>
            <a:r>
              <a:rPr lang="fr-CA" sz="4000" b="1" dirty="0" smtClean="0">
                <a:latin typeface="Calibri Light" pitchFamily="34" charset="0"/>
                <a:cs typeface="Calibri Light" pitchFamily="34" charset="0"/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46651" y="3385767"/>
            <a:ext cx="92533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dirty="0" smtClean="0">
                <a:latin typeface="Calibri Light" pitchFamily="34" charset="0"/>
                <a:cs typeface="Calibri Light" pitchFamily="34" charset="0"/>
              </a:rPr>
              <a:t>En respectant les gens </a:t>
            </a:r>
          </a:p>
          <a:p>
            <a:endParaRPr lang="fr-CA" sz="1400" b="1" dirty="0" smtClean="0">
              <a:latin typeface="Calibri Light" pitchFamily="34" charset="0"/>
              <a:cs typeface="Calibri Light" pitchFamily="34" charset="0"/>
            </a:endParaRPr>
          </a:p>
          <a:p>
            <a:r>
              <a:rPr lang="fr-CA" sz="4800" b="1" dirty="0" smtClean="0">
                <a:latin typeface="Calibri Light" pitchFamily="34" charset="0"/>
                <a:cs typeface="Calibri Light" pitchFamily="34" charset="0"/>
              </a:rPr>
              <a:t>quel que soit leur religion, </a:t>
            </a:r>
          </a:p>
          <a:p>
            <a:endParaRPr lang="fr-CA" sz="1400" b="1" dirty="0" smtClean="0">
              <a:latin typeface="Calibri Light" pitchFamily="34" charset="0"/>
              <a:cs typeface="Calibri Light" pitchFamily="34" charset="0"/>
            </a:endParaRPr>
          </a:p>
          <a:p>
            <a:r>
              <a:rPr lang="fr-CA" sz="4800" b="1" dirty="0" smtClean="0">
                <a:latin typeface="Calibri Light" pitchFamily="34" charset="0"/>
                <a:cs typeface="Calibri Light" pitchFamily="34" charset="0"/>
              </a:rPr>
              <a:t>leur couleur ou leur langue.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5000">
        <p:random/>
      </p:transition>
    </mc:Choice>
    <mc:Fallback>
      <p:transition spd="slow" advClick="0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3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3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0"/>
                            </p:stCondLst>
                            <p:childTnLst>
                              <p:par>
                                <p:cTn id="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55" y="1970702"/>
            <a:ext cx="6205778" cy="42472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5156" y="165913"/>
            <a:ext cx="11976844" cy="1804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0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   </a:t>
            </a:r>
            <a:r>
              <a:rPr lang="fr-CA" sz="4400" spc="3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En </a:t>
            </a:r>
            <a:r>
              <a:rPr lang="fr-CA" sz="4400" spc="300" dirty="0">
                <a:solidFill>
                  <a:srgbClr val="00206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transmettant </a:t>
            </a:r>
            <a:r>
              <a:rPr lang="fr-CA" sz="4400" spc="3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 les </a:t>
            </a:r>
            <a:r>
              <a:rPr lang="fr-CA" sz="4400" spc="300" dirty="0">
                <a:solidFill>
                  <a:srgbClr val="00206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bonnes paroles, </a:t>
            </a:r>
            <a:endParaRPr lang="fr-CA" sz="4400" spc="300" dirty="0" smtClean="0">
              <a:solidFill>
                <a:srgbClr val="002060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400" spc="3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   la </a:t>
            </a:r>
            <a:r>
              <a:rPr lang="fr-CA" sz="4400" spc="300" dirty="0">
                <a:solidFill>
                  <a:srgbClr val="00206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parole de </a:t>
            </a:r>
            <a:r>
              <a:rPr lang="fr-CA" sz="4400" spc="3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Dieu à </a:t>
            </a:r>
            <a:r>
              <a:rPr lang="fr-CA" sz="4400" spc="300" dirty="0">
                <a:solidFill>
                  <a:srgbClr val="00206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mes enfants</a:t>
            </a:r>
            <a:r>
              <a:rPr lang="fr-CA" sz="4400" spc="3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..</a:t>
            </a:r>
            <a:endParaRPr lang="fr-CA" sz="4400" spc="300" dirty="0">
              <a:solidFill>
                <a:srgbClr val="002060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CA" sz="1600" dirty="0" smtClean="0">
                <a:solidFill>
                  <a:srgbClr val="00206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   </a:t>
            </a:r>
            <a:endParaRPr lang="fr-CA" sz="1600" dirty="0">
              <a:solidFill>
                <a:srgbClr val="002060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5155" y="2522158"/>
            <a:ext cx="51814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 i="1" spc="30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En </a:t>
            </a:r>
            <a:r>
              <a:rPr lang="fr-CA" sz="4800" b="1" i="1" spc="300" dirty="0" smtClean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étant patient envers ma </a:t>
            </a:r>
            <a:r>
              <a:rPr lang="fr-CA" sz="4800" b="1" i="1" spc="30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conjointe </a:t>
            </a:r>
            <a:r>
              <a:rPr lang="fr-CA" sz="4800" b="1" i="1" spc="300" dirty="0" smtClean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et </a:t>
            </a:r>
          </a:p>
          <a:p>
            <a:pPr algn="ctr"/>
            <a:r>
              <a:rPr lang="fr-CA" sz="4800" b="1" i="1" spc="300" dirty="0" smtClean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mes enfants</a:t>
            </a:r>
            <a:r>
              <a:rPr lang="fr-CA" sz="4000" b="1" i="1" dirty="0" smtClean="0">
                <a:solidFill>
                  <a:schemeClr val="accent4">
                    <a:lumMod val="7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331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random/>
      </p:transition>
    </mc:Choice>
    <mc:Fallback xmlns="">
      <p:transition spd="slow" advClick="0" advTm="1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600"/>
                            </p:stCondLst>
                            <p:childTnLst>
                              <p:par>
                                <p:cTn id="21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600"/>
                            </p:stCondLst>
                            <p:childTnLst>
                              <p:par>
                                <p:cTn id="27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600"/>
                            </p:stCondLst>
                            <p:childTnLst>
                              <p:par>
                                <p:cTn id="33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100"/>
                            </p:stCondLst>
                            <p:childTnLst>
                              <p:par>
                                <p:cTn id="3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B0BC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00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700"/>
                            </p:stCondLst>
                            <p:childTnLst>
                              <p:par>
                                <p:cTn id="45" presetID="3" presetClass="emph" presetSubtype="10" accel="49000" decel="2900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0BC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67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 b="13728"/>
          <a:stretch/>
        </p:blipFill>
        <p:spPr>
          <a:xfrm flipH="1">
            <a:off x="1248999" y="0"/>
            <a:ext cx="7235433" cy="6221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ZoneTexte 6"/>
          <p:cNvSpPr txBox="1"/>
          <p:nvPr/>
        </p:nvSpPr>
        <p:spPr>
          <a:xfrm>
            <a:off x="469510" y="0"/>
            <a:ext cx="11492640" cy="120032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fr-CA" sz="7200" spc="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adugi" pitchFamily="34" charset="0"/>
              </a:rPr>
              <a:t>En </a:t>
            </a:r>
            <a:r>
              <a:rPr lang="fr-CA" sz="7200" u="sng" dirty="0" smtClean="0">
                <a:latin typeface="Gadugi" pitchFamily="34" charset="0"/>
              </a:rPr>
              <a:t>écoutant</a:t>
            </a:r>
            <a:r>
              <a:rPr lang="fr-CA" sz="7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adugi" pitchFamily="34" charset="0"/>
              </a:rPr>
              <a:t>  les autres  et</a:t>
            </a:r>
          </a:p>
        </p:txBody>
      </p:sp>
      <p:sp>
        <p:nvSpPr>
          <p:cNvPr id="2" name="Rectangle 1"/>
          <p:cNvSpPr/>
          <p:nvPr/>
        </p:nvSpPr>
        <p:spPr>
          <a:xfrm>
            <a:off x="7689955" y="1065418"/>
            <a:ext cx="5171606" cy="4346032"/>
          </a:xfrm>
          <a:prstGeom prst="rect">
            <a:avLst/>
          </a:prstGeom>
        </p:spPr>
        <p:txBody>
          <a:bodyPr wrap="square">
            <a:prstTxWarp prst="textButtonPour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7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itchFamily="34" charset="0"/>
              </a:rPr>
              <a:t>e</a:t>
            </a:r>
            <a:r>
              <a:rPr lang="fr-CA" sz="7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itchFamily="34" charset="0"/>
              </a:rPr>
              <a:t>n</a:t>
            </a:r>
          </a:p>
          <a:p>
            <a:pPr algn="ctr"/>
            <a:r>
              <a:rPr lang="fr-CA" sz="7200" u="sng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itchFamily="34" charset="0"/>
              </a:rPr>
              <a:t>parlant </a:t>
            </a:r>
            <a:endParaRPr lang="fr-CA" sz="7200" u="sng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dugi" pitchFamily="34" charset="0"/>
            </a:endParaRPr>
          </a:p>
          <a:p>
            <a:pPr algn="ctr"/>
            <a:r>
              <a:rPr lang="fr-CA" sz="7200" u="sng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itchFamily="34" charset="0"/>
              </a:rPr>
              <a:t>moins</a:t>
            </a:r>
            <a:r>
              <a:rPr lang="fr-CA" sz="7200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01771990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4972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114300" cmpd="thickThin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chemeClr val="accent4">
                    <a:lumMod val="50000"/>
                  </a:schemeClr>
                </a:gs>
                <a:gs pos="89999">
                  <a:schemeClr val="bg2">
                    <a:lumMod val="50000"/>
                  </a:schemeClr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/>
          <p:cNvSpPr/>
          <p:nvPr/>
        </p:nvSpPr>
        <p:spPr>
          <a:xfrm>
            <a:off x="1055418" y="443752"/>
            <a:ext cx="4047565" cy="5970494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 cmpd="thickThin">
            <a:gradFill flip="none" rotWithShape="1">
              <a:gsLst>
                <a:gs pos="17000">
                  <a:srgbClr val="000000"/>
                </a:gs>
                <a:gs pos="90000">
                  <a:schemeClr val="bg1">
                    <a:lumMod val="85000"/>
                    <a:lumOff val="15000"/>
                  </a:schemeClr>
                </a:gs>
                <a:gs pos="73000">
                  <a:schemeClr val="bg1">
                    <a:lumMod val="75000"/>
                    <a:lumOff val="25000"/>
                  </a:schemeClr>
                </a:gs>
                <a:gs pos="35000">
                  <a:schemeClr val="bg2">
                    <a:lumMod val="75000"/>
                  </a:schemeClr>
                </a:gs>
                <a:gs pos="59000">
                  <a:schemeClr val="bg2">
                    <a:lumMod val="50000"/>
                  </a:schemeClr>
                </a:gs>
                <a:gs pos="49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 descr="8a0f46393ebbc4dcb7db81d74a52d0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96" y="519209"/>
            <a:ext cx="3904410" cy="5819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4632512" y="1390385"/>
            <a:ext cx="7646894" cy="286232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6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adugi" pitchFamily="34" charset="0"/>
              </a:rPr>
              <a:t>En oubliant </a:t>
            </a:r>
          </a:p>
          <a:p>
            <a:pPr algn="ctr"/>
            <a:r>
              <a:rPr lang="fr-CA" sz="6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adugi" pitchFamily="34" charset="0"/>
              </a:rPr>
              <a:t>les </a:t>
            </a:r>
          </a:p>
          <a:p>
            <a:pPr algn="ctr"/>
            <a:r>
              <a:rPr lang="fr-CA" sz="6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adugi" pitchFamily="34" charset="0"/>
              </a:rPr>
              <a:t>médisances.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558553" y="4515707"/>
            <a:ext cx="7633447" cy="101566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6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Wingdings 2" pitchFamily="18" charset="2"/>
              </a:rPr>
              <a:t>hg</a:t>
            </a:r>
          </a:p>
        </p:txBody>
      </p:sp>
    </p:spTree>
    <p:extLst>
      <p:ext uri="{BB962C8B-B14F-4D97-AF65-F5344CB8AC3E}">
        <p14:creationId xmlns:p14="http://schemas.microsoft.com/office/powerpoint/2010/main" val="3178183740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1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700"/>
                            </p:stCondLst>
                            <p:childTnLst>
                              <p:par>
                                <p:cTn id="23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5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300"/>
                            </p:stCondLst>
                            <p:childTnLst>
                              <p:par>
                                <p:cTn id="27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9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3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05"/>
            <a:ext cx="12192000" cy="6977921"/>
          </a:xfrm>
          <a:prstGeom prst="rect">
            <a:avLst/>
          </a:prstGeom>
          <a:gradFill>
            <a:gsLst>
              <a:gs pos="54000">
                <a:schemeClr val="accent4">
                  <a:lumMod val="67000"/>
                  <a:alpha val="54000"/>
                </a:schemeClr>
              </a:gs>
              <a:gs pos="60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</a:gradFill>
        </p:spPr>
      </p:pic>
      <p:sp>
        <p:nvSpPr>
          <p:cNvPr id="11" name="Rectangle 10"/>
          <p:cNvSpPr/>
          <p:nvPr/>
        </p:nvSpPr>
        <p:spPr>
          <a:xfrm>
            <a:off x="670345" y="217150"/>
            <a:ext cx="11166820" cy="2132967"/>
          </a:xfrm>
          <a:prstGeom prst="rect">
            <a:avLst/>
          </a:prstGeom>
          <a:noFill/>
          <a:ln w="63500">
            <a:solidFill>
              <a:srgbClr val="53A9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6000" i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Je </a:t>
            </a:r>
            <a:r>
              <a:rPr lang="fr-CA" sz="6000" i="1" spc="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serai Pierre vivante:</a:t>
            </a:r>
          </a:p>
          <a:p>
            <a:pPr algn="ctr"/>
            <a:endParaRPr lang="fr-CA" sz="6000" i="1" spc="6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fr-CA" b="1" i="1" spc="600" dirty="0">
                <a:solidFill>
                  <a:srgbClr val="70B5CA"/>
                </a:solidFill>
                <a:latin typeface="Corbel" panose="020B0503020204020204" pitchFamily="34" charset="0"/>
              </a:rPr>
              <a:t> </a:t>
            </a:r>
            <a:endParaRPr lang="fr-CA" dirty="0">
              <a:solidFill>
                <a:srgbClr val="70B5CA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776909" flipH="1">
            <a:off x="-144897" y="3501153"/>
            <a:ext cx="6059317" cy="2308324"/>
          </a:xfrm>
          <a:prstGeom prst="rect">
            <a:avLst/>
          </a:prstGeom>
          <a:blipFill>
            <a:blip r:embed="rId3">
              <a:duotone>
                <a:schemeClr val="bg2">
                  <a:shade val="3000"/>
                  <a:satMod val="110000"/>
                </a:schemeClr>
                <a:schemeClr val="bg2">
                  <a:tint val="60000"/>
                  <a:satMod val="425000"/>
                </a:schemeClr>
              </a:duotone>
            </a:blip>
            <a:stretch>
              <a:fillRect l="-63978" t="-73224" r="-4915" b="-24484"/>
            </a:stretch>
          </a:blip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p3d extrusionH="57150">
              <a:bevelT w="38100" h="38100" prst="angle"/>
            </a:sp3d>
          </a:bodyPr>
          <a:lstStyle>
            <a:defPPr>
              <a:defRPr lang="fr-FR"/>
            </a:defPPr>
            <a:lvl1pPr algn="ctr">
              <a:defRPr sz="5400" spc="600">
                <a:solidFill>
                  <a:srgbClr val="740074"/>
                </a:solidFill>
                <a:latin typeface="+mj-lt"/>
              </a:defRPr>
            </a:lvl1pPr>
          </a:lstStyle>
          <a:p>
            <a:r>
              <a:rPr lang="fr-CA" sz="7200" b="1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étant </a:t>
            </a:r>
            <a:endParaRPr lang="fr-CA" sz="7200" b="1" spc="0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fr-CA" sz="7200" b="1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serviable</a:t>
            </a:r>
            <a:r>
              <a:rPr lang="fr-CA" sz="7200" b="1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</p:txBody>
      </p:sp>
      <p:sp>
        <p:nvSpPr>
          <p:cNvPr id="6" name="ZoneTexte 5"/>
          <p:cNvSpPr txBox="1"/>
          <p:nvPr/>
        </p:nvSpPr>
        <p:spPr>
          <a:xfrm rot="21231038" flipH="1">
            <a:off x="6470397" y="3501155"/>
            <a:ext cx="6959205" cy="230832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Righ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p3d extrusionH="57150">
              <a:bevelT w="38100" h="38100" prst="angle"/>
            </a:sp3d>
          </a:bodyPr>
          <a:lstStyle>
            <a:defPPr>
              <a:defRPr lang="fr-FR"/>
            </a:defPPr>
            <a:lvl1pPr algn="ctr">
              <a:defRPr sz="7200" b="1" spc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defRPr>
            </a:lvl1pPr>
          </a:lstStyle>
          <a:p>
            <a:r>
              <a:rPr lang="fr-CA" dirty="0"/>
              <a:t>En soutenant </a:t>
            </a:r>
          </a:p>
          <a:p>
            <a:r>
              <a:rPr lang="fr-CA" dirty="0"/>
              <a:t>les autres.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445561" y="1110343"/>
            <a:ext cx="7842443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p3d extrusionH="57150">
              <a:bevelT w="38100" h="38100" prst="angle"/>
            </a:sp3d>
          </a:bodyPr>
          <a:lstStyle>
            <a:defPPr>
              <a:defRPr lang="fr-FR"/>
            </a:defPPr>
            <a:lvl1pPr algn="ctr">
              <a:defRPr sz="7200" spc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defRPr>
            </a:lvl1pPr>
          </a:lstStyle>
          <a:p>
            <a:r>
              <a:rPr lang="fr-CA" b="1" spc="600" dirty="0">
                <a:ln w="0">
                  <a:solidFill>
                    <a:srgbClr val="53A9FF"/>
                  </a:solidFill>
                </a:ln>
                <a:solidFill>
                  <a:srgbClr val="53A9FF"/>
                </a:solidFill>
              </a:rPr>
              <a:t>En accueillant. </a:t>
            </a:r>
          </a:p>
        </p:txBody>
      </p:sp>
    </p:spTree>
    <p:extLst>
      <p:ext uri="{BB962C8B-B14F-4D97-AF65-F5344CB8AC3E}">
        <p14:creationId xmlns:p14="http://schemas.microsoft.com/office/powerpoint/2010/main" val="3692572409"/>
      </p:ext>
    </p:extLst>
  </p:cSld>
  <p:clrMapOvr>
    <a:masterClrMapping/>
  </p:clrMapOvr>
  <p:transition spd="slow" advClick="0" advTm="1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3498" y="-27138"/>
            <a:ext cx="12192000" cy="6858000"/>
          </a:xfrm>
          <a:prstGeom prst="rect">
            <a:avLst/>
          </a:prstGeom>
          <a:solidFill>
            <a:srgbClr val="53A9FF"/>
          </a:solidFill>
          <a:ln w="66675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54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45100" y="1920793"/>
            <a:ext cx="7523049" cy="3306061"/>
          </a:xfrm>
        </p:spPr>
        <p:txBody>
          <a:bodyPr>
            <a:noAutofit/>
          </a:bodyPr>
          <a:lstStyle/>
          <a:p>
            <a:r>
              <a:rPr lang="fr-CA" sz="8000" dirty="0">
                <a:solidFill>
                  <a:schemeClr val="bg1"/>
                </a:solidFill>
                <a:latin typeface="Gabriola" panose="04040605051002020D02" pitchFamily="82" charset="0"/>
              </a:rPr>
              <a:t>En m’impliquant </a:t>
            </a:r>
            <a:br>
              <a:rPr lang="fr-CA" sz="8000" dirty="0">
                <a:solidFill>
                  <a:schemeClr val="bg1"/>
                </a:solidFill>
                <a:latin typeface="Gabriola" panose="04040605051002020D02" pitchFamily="82" charset="0"/>
              </a:rPr>
            </a:br>
            <a:r>
              <a:rPr lang="fr-CA" sz="8000" dirty="0">
                <a:solidFill>
                  <a:schemeClr val="bg1"/>
                </a:solidFill>
                <a:latin typeface="Gabriola" panose="04040605051002020D02" pitchFamily="82" charset="0"/>
              </a:rPr>
              <a:t>dans ma </a:t>
            </a:r>
            <a:r>
              <a:rPr lang="fr-CA" sz="80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communauté,</a:t>
            </a:r>
            <a:endParaRPr lang="fr-CA" sz="80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Image 3" descr="280977b16dca590040914ba7708fb873--heart-painting-stone-painting.jpg"/>
          <p:cNvPicPr>
            <a:picLocks noChangeAspect="1"/>
          </p:cNvPicPr>
          <p:nvPr/>
        </p:nvPicPr>
        <p:blipFill>
          <a:blip r:embed="rId2"/>
          <a:srcRect r="8561"/>
          <a:stretch>
            <a:fillRect/>
          </a:stretch>
        </p:blipFill>
        <p:spPr>
          <a:xfrm rot="20654997">
            <a:off x="518025" y="1874256"/>
            <a:ext cx="4144147" cy="3399134"/>
          </a:xfrm>
          <a:prstGeom prst="rect">
            <a:avLst/>
          </a:prstGeom>
          <a:ln>
            <a:noFill/>
          </a:ln>
          <a:effectLst>
            <a:glow rad="482600">
              <a:schemeClr val="accent1"/>
            </a:glow>
            <a:reflection blurRad="12700" stA="33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 contourW="12700">
            <a:bevelT w="63500" h="50800"/>
            <a:contourClr>
              <a:srgbClr val="C00000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424842" y="253559"/>
            <a:ext cx="11275321" cy="172354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8800" b="1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abriola" panose="04040605051002020D02" pitchFamily="82" charset="0"/>
                <a:ea typeface="+mj-ea"/>
                <a:cs typeface="+mj-cs"/>
              </a:rPr>
              <a:t>Par ma présence et mes actions. </a:t>
            </a:r>
          </a:p>
          <a:p>
            <a:r>
              <a:rPr lang="fr-CA" dirty="0" smtClean="0"/>
              <a:t>                                       </a:t>
            </a:r>
            <a:endParaRPr lang="fr-CA" dirty="0"/>
          </a:p>
        </p:txBody>
      </p:sp>
      <p:sp>
        <p:nvSpPr>
          <p:cNvPr id="3" name="Rectangle 2"/>
          <p:cNvSpPr/>
          <p:nvPr/>
        </p:nvSpPr>
        <p:spPr>
          <a:xfrm>
            <a:off x="-369471" y="5300790"/>
            <a:ext cx="128639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66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En </a:t>
            </a:r>
            <a:r>
              <a:rPr lang="fr-CA" sz="6600" b="1" spc="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participant aux activités </a:t>
            </a:r>
            <a:r>
              <a:rPr lang="fr-CA" sz="66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paroissiales.</a:t>
            </a:r>
            <a:r>
              <a:rPr lang="fr-C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. </a:t>
            </a:r>
            <a:endParaRPr lang="fr-C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4916986"/>
      </p:ext>
    </p:extLst>
  </p:cSld>
  <p:clrMapOvr>
    <a:masterClrMapping/>
  </p:clrMapOvr>
  <p:transition spd="slow" advClick="0" advTm="14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200E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500"/>
                            </p:stCondLst>
                            <p:childTnLst>
                              <p:par>
                                <p:cTn id="31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200E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2" grpId="1"/>
      <p:bldP spid="6" grpId="0"/>
      <p:bldP spid="6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14793" y="348168"/>
            <a:ext cx="11135046" cy="2585323"/>
          </a:xfrm>
          <a:prstGeom prst="rect">
            <a:avLst/>
          </a:prstGeom>
          <a:noFill/>
          <a:ln w="28575">
            <a:solidFill>
              <a:srgbClr val="3333FF"/>
            </a:solidFill>
          </a:ln>
        </p:spPr>
        <p:txBody>
          <a:bodyPr wrap="square" rtlCol="0" anchor="ctr">
            <a:spAutoFit/>
            <a:scene3d>
              <a:camera prst="perspectiveLeft"/>
              <a:lightRig rig="freezing" dir="t"/>
            </a:scene3d>
          </a:bodyPr>
          <a:lstStyle/>
          <a:p>
            <a:pPr lvl="1"/>
            <a:r>
              <a:rPr lang="fr-C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priant pour que mon mari      </a:t>
            </a:r>
          </a:p>
          <a:p>
            <a:pPr lvl="1"/>
            <a:r>
              <a:rPr lang="fr-C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nous accompagne à l’église </a:t>
            </a:r>
          </a:p>
          <a:p>
            <a:pPr lvl="1"/>
            <a:r>
              <a:rPr lang="fr-C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comme une famille. </a:t>
            </a:r>
            <a:endParaRPr lang="fr-C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365" y="174812"/>
            <a:ext cx="11806517" cy="6521823"/>
          </a:xfrm>
          <a:prstGeom prst="rect">
            <a:avLst/>
          </a:prstGeom>
          <a:noFill/>
          <a:ln w="63500">
            <a:gradFill flip="none" rotWithShape="1">
              <a:gsLst>
                <a:gs pos="33000">
                  <a:schemeClr val="accent3">
                    <a:lumMod val="40000"/>
                    <a:lumOff val="60000"/>
                  </a:schemeClr>
                </a:gs>
                <a:gs pos="12000">
                  <a:srgbClr val="9CCBDC"/>
                </a:gs>
                <a:gs pos="62000">
                  <a:srgbClr val="A3DAFF"/>
                </a:gs>
                <a:gs pos="49000">
                  <a:srgbClr val="439DFF"/>
                </a:gs>
              </a:gsLst>
              <a:lin ang="27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6865495" y="2218544"/>
            <a:ext cx="4712423" cy="4168810"/>
          </a:xfrm>
          <a:prstGeom prst="rect">
            <a:avLst/>
          </a:prstGeom>
          <a:noFill/>
          <a:ln w="50800" cmpd="thickThin">
            <a:gradFill flip="none" rotWithShape="1">
              <a:gsLst>
                <a:gs pos="0">
                  <a:srgbClr val="97C1FF"/>
                </a:gs>
                <a:gs pos="39999">
                  <a:srgbClr val="C9E4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 descr="b521244d3a0fa5bd26eff3a6e4c0fc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307" y="2358783"/>
            <a:ext cx="4592571" cy="402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161365" y="3106847"/>
            <a:ext cx="6950216" cy="3046988"/>
          </a:xfrm>
          <a:prstGeom prst="rect">
            <a:avLst/>
          </a:prstGeom>
          <a:noFill/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freezing" dir="t"/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lvl="1"/>
            <a:r>
              <a:rPr lang="fr-CA" sz="4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 me consacrant </a:t>
            </a:r>
          </a:p>
          <a:p>
            <a:pPr lvl="1"/>
            <a:r>
              <a:rPr lang="fr-CA" sz="4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à mes études </a:t>
            </a:r>
          </a:p>
          <a:p>
            <a:pPr lvl="1"/>
            <a:r>
              <a:rPr lang="fr-CA" sz="4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pour un cheminement </a:t>
            </a:r>
          </a:p>
          <a:p>
            <a:pPr lvl="1"/>
            <a:r>
              <a:rPr lang="fr-CA" sz="4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plus éclairé. </a:t>
            </a:r>
          </a:p>
        </p:txBody>
      </p:sp>
    </p:spTree>
    <p:extLst>
      <p:ext uri="{BB962C8B-B14F-4D97-AF65-F5344CB8AC3E}">
        <p14:creationId xmlns:p14="http://schemas.microsoft.com/office/powerpoint/2010/main" val="2048672616"/>
      </p:ext>
    </p:extLst>
  </p:cSld>
  <p:clrMapOvr>
    <a:masterClrMapping/>
  </p:clrMapOvr>
  <p:transition spd="slow" advClick="0" advTm="1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mph" presetSubtype="2" accel="50000" decel="50000" autoRev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accel="50000" decel="50000" autoRev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accel="50000" decel="50000" autoRev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640"/>
                            </p:stCondLst>
                            <p:childTnLst>
                              <p:par>
                                <p:cTn id="24" presetID="3" presetClass="emph" presetSubtype="2" accel="50000" decel="50000" autoRev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 animBg="1"/>
      <p:bldP spid="9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DFBA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551543" y="493486"/>
            <a:ext cx="11117942" cy="566057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Ellipse 10"/>
          <p:cNvSpPr/>
          <p:nvPr/>
        </p:nvSpPr>
        <p:spPr>
          <a:xfrm>
            <a:off x="2438400" y="923330"/>
            <a:ext cx="7705165" cy="4502578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 descr="tonnerre-mise-au-tombeau-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085" y="1044000"/>
            <a:ext cx="7325453" cy="4241437"/>
          </a:xfrm>
          <a:prstGeom prst="ellipse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46075" cmpd="thickThin"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5" name="ZoneTexte 4"/>
          <p:cNvSpPr txBox="1"/>
          <p:nvPr/>
        </p:nvSpPr>
        <p:spPr>
          <a:xfrm>
            <a:off x="398929" y="0"/>
            <a:ext cx="1169894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CA" sz="5400" b="1" cap="small" spc="600" baseline="8000" dirty="0" smtClean="0">
                <a:ln/>
                <a:solidFill>
                  <a:srgbClr val="2E4D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EN PENSANT AUX AUTRES</a:t>
            </a:r>
            <a:r>
              <a:rPr lang="fr-CA" sz="5400" b="1" spc="600" dirty="0" smtClean="0">
                <a:ln/>
                <a:solidFill>
                  <a:srgbClr val="2E4D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52399" y="5413515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cap="small" spc="600" dirty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En rendant service à </a:t>
            </a:r>
            <a:r>
              <a:rPr lang="fr-CA" sz="4400" b="1" cap="small" spc="600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une </a:t>
            </a:r>
            <a:r>
              <a:rPr lang="fr-CA" sz="4400" b="1" cap="small" spc="600" dirty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personne </a:t>
            </a:r>
            <a:endParaRPr lang="fr-CA" sz="4400" b="1" cap="small" spc="600" dirty="0" smtClean="0">
              <a:ln/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/>
            <a:r>
              <a:rPr lang="fr-CA" sz="4400" b="1" cap="small" spc="600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qui </a:t>
            </a:r>
            <a:r>
              <a:rPr lang="fr-CA" sz="4400" b="1" cap="small" spc="600" dirty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 vécu un deuil.</a:t>
            </a:r>
          </a:p>
        </p:txBody>
      </p:sp>
    </p:spTree>
    <p:extLst>
      <p:ext uri="{BB962C8B-B14F-4D97-AF65-F5344CB8AC3E}">
        <p14:creationId xmlns:p14="http://schemas.microsoft.com/office/powerpoint/2010/main" val="2462551311"/>
      </p:ext>
    </p:extLst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6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200"/>
                            </p:stCondLst>
                            <p:childTnLst>
                              <p:par>
                                <p:cTn id="3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640"/>
                            </p:stCondLst>
                            <p:childTnLst>
                              <p:par>
                                <p:cTn id="40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5" grpId="0"/>
      <p:bldP spid="5" grpId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47722" y="700928"/>
            <a:ext cx="7744278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000" b="1" spc="300" dirty="0" smtClean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Segoe UI Semibold" panose="020B0702040204020203" pitchFamily="34" charset="0"/>
              </a:rPr>
              <a:t>En </a:t>
            </a:r>
            <a:r>
              <a:rPr lang="fr-CA" sz="4000" b="1" spc="300" dirty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Segoe UI Semibold" panose="020B0702040204020203" pitchFamily="34" charset="0"/>
              </a:rPr>
              <a:t>témoignant </a:t>
            </a:r>
            <a:r>
              <a:rPr lang="fr-CA" sz="4000" b="1" spc="300" dirty="0" smtClean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Segoe UI Semibold" panose="020B0702040204020203" pitchFamily="34" charset="0"/>
              </a:rPr>
              <a:t>de </a:t>
            </a:r>
            <a:r>
              <a:rPr lang="fr-CA" sz="4000" b="1" spc="300" dirty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Segoe UI Semibold" panose="020B0702040204020203" pitchFamily="34" charset="0"/>
              </a:rPr>
              <a:t>la </a:t>
            </a:r>
            <a:r>
              <a:rPr lang="fr-CA" sz="4000" b="1" spc="300" dirty="0" smtClean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Segoe UI Semibold" panose="020B0702040204020203" pitchFamily="34" charset="0"/>
              </a:rPr>
              <a:t>bonne nouvelle</a:t>
            </a:r>
            <a:r>
              <a:rPr lang="fr-CA" sz="4000" b="1" spc="300" dirty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Segoe UI Semibold" panose="020B0702040204020203" pitchFamily="34" charset="0"/>
              </a:rPr>
              <a:t>, </a:t>
            </a:r>
            <a:r>
              <a:rPr lang="fr-CA" sz="4000" b="1" spc="300" dirty="0" smtClean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Segoe UI Semibold" panose="020B0702040204020203" pitchFamily="34" charset="0"/>
              </a:rPr>
              <a:t>de </a:t>
            </a:r>
            <a:r>
              <a:rPr lang="fr-CA" sz="4000" b="1" spc="300" dirty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Segoe UI Semibold" panose="020B0702040204020203" pitchFamily="34" charset="0"/>
              </a:rPr>
              <a:t>l’amitié </a:t>
            </a:r>
            <a:endParaRPr lang="fr-CA" sz="4000" b="1" spc="300" dirty="0" smtClean="0">
              <a:solidFill>
                <a:srgbClr val="003399"/>
              </a:solidFill>
              <a:latin typeface="+mj-lt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000" b="1" spc="300" dirty="0" smtClean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Segoe UI Semibold" panose="020B0702040204020203" pitchFamily="34" charset="0"/>
              </a:rPr>
              <a:t>de </a:t>
            </a:r>
            <a:r>
              <a:rPr lang="fr-CA" sz="4000" b="1" spc="300" dirty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Segoe UI Semibold" panose="020B0702040204020203" pitchFamily="34" charset="0"/>
              </a:rPr>
              <a:t>Dieu, de Jésus.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781862" y="3237284"/>
            <a:ext cx="6870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spc="300" dirty="0" smtClean="0">
                <a:solidFill>
                  <a:srgbClr val="003399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En écoutant </a:t>
            </a:r>
          </a:p>
          <a:p>
            <a:pPr algn="ctr"/>
            <a:r>
              <a:rPr lang="fr-CA" sz="4000" b="1" spc="300" dirty="0" smtClean="0">
                <a:solidFill>
                  <a:srgbClr val="003399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la Parole de Dieu.</a:t>
            </a:r>
            <a:endParaRPr lang="fr-CA" sz="4000" spc="300" dirty="0">
              <a:latin typeface="+mj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781862" y="5028820"/>
            <a:ext cx="7090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spc="300" dirty="0" smtClean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Segoe UI Semibold" panose="020B0702040204020203" pitchFamily="34" charset="0"/>
              </a:rPr>
              <a:t>En partageant</a:t>
            </a:r>
          </a:p>
          <a:p>
            <a:pPr algn="ctr"/>
            <a:r>
              <a:rPr lang="fr-CA" sz="4000" b="1" spc="300" dirty="0" smtClean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Segoe UI Semibold" panose="020B0702040204020203" pitchFamily="34" charset="0"/>
              </a:rPr>
              <a:t> les dons reçus.</a:t>
            </a:r>
            <a:endParaRPr lang="fr-CA" sz="4000" b="1" spc="300" dirty="0"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0" y="329783"/>
            <a:ext cx="4020112" cy="608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30845"/>
      </p:ext>
    </p:extLst>
  </p:cSld>
  <p:clrMapOvr>
    <a:masterClrMapping/>
  </p:clrMapOvr>
  <p:transition spd="med" advClick="0" advTm="20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tones-butterflies-wallpaper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43503" y="145473"/>
            <a:ext cx="12335504" cy="6831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3825" cmpd="thickThin">
            <a:gradFill flip="none" rotWithShape="1">
              <a:gsLst>
                <a:gs pos="0">
                  <a:srgbClr val="0073E6"/>
                </a:gs>
                <a:gs pos="16000">
                  <a:srgbClr val="00CCCC"/>
                </a:gs>
                <a:gs pos="47000">
                  <a:srgbClr val="9999FF"/>
                </a:gs>
                <a:gs pos="60001">
                  <a:srgbClr val="2E6792"/>
                </a:gs>
                <a:gs pos="71001">
                  <a:srgbClr val="3333CC"/>
                </a:gs>
                <a:gs pos="81000">
                  <a:srgbClr val="1170FF"/>
                </a:gs>
                <a:gs pos="100000">
                  <a:srgbClr val="006699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/>
          <p:cNvSpPr txBox="1"/>
          <p:nvPr/>
        </p:nvSpPr>
        <p:spPr>
          <a:xfrm>
            <a:off x="978866" y="1814745"/>
            <a:ext cx="10090765" cy="280076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fr-CA" sz="96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ntium Basic" panose="02000503060000020004" pitchFamily="2" charset="0"/>
                <a:cs typeface="Calibri Light" pitchFamily="34" charset="0"/>
              </a:rPr>
              <a:t>En étant disponible </a:t>
            </a:r>
          </a:p>
          <a:p>
            <a:pPr algn="ctr"/>
            <a:r>
              <a:rPr lang="fr-CA" sz="96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ntium Basic" panose="02000503060000020004" pitchFamily="2" charset="0"/>
                <a:cs typeface="Calibri Light" pitchFamily="34" charset="0"/>
              </a:rPr>
              <a:t>aux autres.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-41563" y="-41564"/>
            <a:ext cx="12265721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6000" b="1" spc="600" dirty="0" smtClean="0">
                <a:ln w="10160">
                  <a:solidFill>
                    <a:srgbClr val="0073E6"/>
                  </a:solidFill>
                  <a:prstDash val="solid"/>
                </a:ln>
                <a:solidFill>
                  <a:srgbClr val="043594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Je serai pierre vivante 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18309" y="1353081"/>
            <a:ext cx="10260246" cy="18620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Above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p3d contourW="12700">
              <a:contourClr>
                <a:schemeClr val="tx1"/>
              </a:contourClr>
            </a:sp3d>
          </a:bodyPr>
          <a:lstStyle/>
          <a:p>
            <a:pPr algn="ctr"/>
            <a:r>
              <a:rPr lang="fr-CA" sz="8800" b="1" cap="none" spc="600" dirty="0" smtClean="0">
                <a:ln w="10160">
                  <a:solidFill>
                    <a:srgbClr val="0073E6"/>
                  </a:solidFill>
                  <a:prstDash val="solid"/>
                </a:ln>
                <a:solidFill>
                  <a:srgbClr val="EF8938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   </a:t>
            </a:r>
            <a:r>
              <a:rPr lang="fr-CA" sz="11500" b="1" cap="none" spc="600" dirty="0" smtClean="0">
                <a:ln w="10160">
                  <a:solidFill>
                    <a:srgbClr val="0073E6"/>
                  </a:solidFill>
                  <a:prstDash val="solid"/>
                </a:ln>
                <a:solidFill>
                  <a:srgbClr val="EF8938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        </a:t>
            </a:r>
            <a:r>
              <a:rPr lang="fr-CA" sz="11500" b="1" cap="none" spc="600" dirty="0" smtClean="0">
                <a:ln w="10160">
                  <a:solidFill>
                    <a:srgbClr val="0073E6"/>
                  </a:solidFill>
                  <a:prstDash val="solid"/>
                </a:ln>
                <a:gradFill flip="none" rotWithShape="1">
                  <a:gsLst>
                    <a:gs pos="0">
                      <a:srgbClr val="ED7A1B">
                        <a:shade val="30000"/>
                        <a:satMod val="115000"/>
                      </a:srgbClr>
                    </a:gs>
                    <a:gs pos="50000">
                      <a:srgbClr val="ED7A1B">
                        <a:shade val="67500"/>
                        <a:satMod val="115000"/>
                      </a:srgbClr>
                    </a:gs>
                    <a:gs pos="100000">
                      <a:srgbClr val="ED7A1B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En riant</a:t>
            </a:r>
            <a:r>
              <a:rPr lang="fr-CA" sz="8000" b="1" cap="none" spc="600" dirty="0" smtClean="0">
                <a:ln w="10160">
                  <a:solidFill>
                    <a:srgbClr val="0073E6"/>
                  </a:solidFill>
                  <a:prstDash val="solid"/>
                </a:ln>
                <a:gradFill flip="none" rotWithShape="1">
                  <a:gsLst>
                    <a:gs pos="0">
                      <a:srgbClr val="ED7A1B">
                        <a:shade val="30000"/>
                        <a:satMod val="115000"/>
                      </a:srgbClr>
                    </a:gs>
                    <a:gs pos="50000">
                      <a:srgbClr val="ED7A1B">
                        <a:shade val="67500"/>
                        <a:satMod val="115000"/>
                      </a:srgbClr>
                    </a:gs>
                    <a:gs pos="100000">
                      <a:srgbClr val="ED7A1B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.</a:t>
            </a:r>
            <a:endParaRPr lang="fr-CA" sz="8000" b="1" cap="none" spc="600" dirty="0">
              <a:ln w="10160">
                <a:solidFill>
                  <a:srgbClr val="0073E6"/>
                </a:solidFill>
                <a:prstDash val="solid"/>
              </a:ln>
              <a:gradFill flip="none" rotWithShape="1">
                <a:gsLst>
                  <a:gs pos="0">
                    <a:srgbClr val="ED7A1B">
                      <a:shade val="30000"/>
                      <a:satMod val="115000"/>
                    </a:srgbClr>
                  </a:gs>
                  <a:gs pos="50000">
                    <a:srgbClr val="ED7A1B">
                      <a:shade val="67500"/>
                      <a:satMod val="115000"/>
                    </a:srgbClr>
                  </a:gs>
                  <a:gs pos="100000">
                    <a:srgbClr val="ED7A1B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55315"/>
      </p:ext>
    </p:extLst>
  </p:cSld>
  <p:clrMapOvr>
    <a:masterClrMapping/>
  </p:clrMapOvr>
  <p:transition spd="slow" advClick="0" advTm="9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400"/>
                            </p:stCondLst>
                            <p:childTnLst>
                              <p:par>
                                <p:cTn id="22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accent1">
              <a:alpha val="0"/>
            </a:schemeClr>
          </a:solidFill>
          <a:ln w="117475" cmpd="thickThin">
            <a:gradFill flip="none" rotWithShape="1">
              <a:gsLst>
                <a:gs pos="0">
                  <a:schemeClr val="bg1">
                    <a:lumMod val="50000"/>
                    <a:lumOff val="50000"/>
                  </a:schemeClr>
                </a:gs>
                <a:gs pos="53000">
                  <a:schemeClr val="tx1">
                    <a:lumMod val="85000"/>
                  </a:schemeClr>
                </a:gs>
                <a:gs pos="83000">
                  <a:schemeClr val="bg1">
                    <a:lumMod val="50000"/>
                    <a:lumOff val="50000"/>
                  </a:schemeClr>
                </a:gs>
                <a:gs pos="51000">
                  <a:schemeClr val="bg1">
                    <a:lumMod val="50000"/>
                    <a:lumOff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/>
          <p:cNvSpPr/>
          <p:nvPr/>
        </p:nvSpPr>
        <p:spPr>
          <a:xfrm>
            <a:off x="336175" y="457200"/>
            <a:ext cx="3845860" cy="6024282"/>
          </a:xfrm>
          <a:prstGeom prst="rect">
            <a:avLst/>
          </a:prstGeom>
          <a:solidFill>
            <a:schemeClr val="accent1">
              <a:alpha val="0"/>
            </a:schemeClr>
          </a:solidFill>
          <a:ln w="98425" cmpd="thickThin">
            <a:gradFill flip="none" rotWithShape="1">
              <a:gsLst>
                <a:gs pos="0">
                  <a:schemeClr val="bg1">
                    <a:lumMod val="50000"/>
                    <a:lumOff val="50000"/>
                  </a:schemeClr>
                </a:gs>
                <a:gs pos="53000">
                  <a:srgbClr val="D4DEFF"/>
                </a:gs>
                <a:gs pos="83000">
                  <a:schemeClr val="bg1">
                    <a:lumMod val="50000"/>
                    <a:lumOff val="50000"/>
                  </a:schemeClr>
                </a:gs>
                <a:gs pos="51000">
                  <a:schemeClr val="bg1">
                    <a:lumMod val="50000"/>
                    <a:lumOff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Espace réservé du contenu 3" descr="69403560-rocks-wallpaper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677672" y="1621781"/>
            <a:ext cx="5916707" cy="3748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3955638" y="2861066"/>
            <a:ext cx="7996518" cy="286232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5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mbria" pitchFamily="18" charset="0"/>
              </a:rPr>
              <a:t>En étant généreux auprès des</a:t>
            </a:r>
          </a:p>
          <a:p>
            <a:pPr algn="ctr"/>
            <a:r>
              <a:rPr lang="fr-CA" sz="5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mbria" pitchFamily="18" charset="0"/>
              </a:rPr>
              <a:t> personnes âgées.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800600" y="632013"/>
            <a:ext cx="6844553" cy="193899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6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mbria" pitchFamily="18" charset="0"/>
              </a:rPr>
              <a:t>Je serai pierre vivante :</a:t>
            </a:r>
            <a:endParaRPr lang="fr-CA" sz="6000" dirty="0">
              <a:solidFill>
                <a:schemeClr val="bg1">
                  <a:lumMod val="95000"/>
                  <a:lumOff val="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94783"/>
      </p:ext>
    </p:extLst>
  </p:cSld>
  <p:clrMapOvr>
    <a:masterClrMapping/>
  </p:clrMapOvr>
  <p:transition spd="slow" advClick="0" advTm="1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3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700"/>
                            </p:stCondLst>
                            <p:childTnLst>
                              <p:par>
                                <p:cTn id="43" presetID="3" presetClass="emph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84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700"/>
                            </p:stCondLst>
                            <p:childTnLst>
                              <p:par>
                                <p:cTn id="46" presetID="3" presetClass="emph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84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300"/>
                            </p:stCondLst>
                            <p:childTnLst>
                              <p:par>
                                <p:cTn id="49" presetID="3" presetClass="emph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84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5" grpId="0" build="allAtOnce"/>
      <p:bldP spid="6" grpId="0" build="p" rev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 l="-63978" t="-73224" r="-4915" b="-2448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 flipH="1">
            <a:off x="1355316" y="2069715"/>
            <a:ext cx="7479713" cy="3739485"/>
          </a:xfrm>
          <a:prstGeom prst="rect">
            <a:avLst/>
          </a:prstGeom>
          <a:noFill/>
          <a:ln w="254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p3d extrusionH="57150">
              <a:bevelT w="69850" h="69850" prst="divot"/>
            </a:sp3d>
          </a:bodyPr>
          <a:lstStyle/>
          <a:p>
            <a:pPr>
              <a:spcAft>
                <a:spcPts val="5400"/>
              </a:spcAft>
            </a:pPr>
            <a:r>
              <a:rPr lang="fr-CA" sz="9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La </a:t>
            </a:r>
            <a:r>
              <a:rPr lang="fr-CA" sz="9600" b="1" i="1" spc="3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douceur,</a:t>
            </a:r>
            <a:endParaRPr lang="fr-CA" sz="9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rbel" panose="020B0503020204020204" pitchFamily="34" charset="0"/>
            </a:endParaRPr>
          </a:p>
          <a:p>
            <a:pPr>
              <a:spcAft>
                <a:spcPts val="5400"/>
              </a:spcAft>
            </a:pPr>
            <a:r>
              <a:rPr lang="fr-CA" sz="9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l’</a:t>
            </a:r>
            <a:r>
              <a:rPr lang="fr-CA" sz="9600" b="1" i="1" spc="3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e</a:t>
            </a:r>
            <a:r>
              <a:rPr lang="fr-CA" sz="9600" b="1" i="1" spc="3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ntraide</a:t>
            </a:r>
            <a:r>
              <a:rPr lang="fr-CA" sz="8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.</a:t>
            </a:r>
            <a:r>
              <a:rPr lang="fr-CA" sz="8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88522" y="338584"/>
            <a:ext cx="11373534" cy="1446550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60000"/>
                  <a:alpha val="0"/>
                </a:schemeClr>
              </a:gs>
              <a:gs pos="33000">
                <a:schemeClr val="accent4">
                  <a:tint val="86500"/>
                </a:schemeClr>
              </a:gs>
              <a:gs pos="46750">
                <a:schemeClr val="accent4">
                  <a:tint val="71000"/>
                  <a:satMod val="112000"/>
                </a:schemeClr>
              </a:gs>
              <a:gs pos="53000">
                <a:schemeClr val="accent4">
                  <a:tint val="71000"/>
                  <a:satMod val="112000"/>
                </a:schemeClr>
              </a:gs>
              <a:gs pos="90000">
                <a:schemeClr val="accent4">
                  <a:tint val="86000"/>
                </a:schemeClr>
              </a:gs>
              <a:gs pos="100000">
                <a:schemeClr val="accent4">
                  <a:shade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2060"/>
            </a:solidFill>
          </a:ln>
          <a:scene3d>
            <a:camera prst="perspectiveAbove"/>
            <a:lightRig rig="soft" dir="tl">
              <a:rot lat="0" lon="0" rev="20100000"/>
            </a:lightRig>
          </a:scene3d>
          <a:sp3d>
            <a:bevelT w="50800" h="508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fr-CA" sz="4400" b="1" spc="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En mettant </a:t>
            </a:r>
            <a:r>
              <a:rPr lang="fr-CA" sz="4400" b="1" spc="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en pratique </a:t>
            </a:r>
          </a:p>
          <a:p>
            <a:pPr algn="ctr"/>
            <a:r>
              <a:rPr lang="fr-CA" sz="4400" b="1" spc="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au </a:t>
            </a:r>
            <a:r>
              <a:rPr lang="fr-CA" sz="4400" b="1" spc="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quotidien </a:t>
            </a:r>
            <a:endParaRPr lang="fr-CA" sz="4400" b="1" spc="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r="18682"/>
          <a:stretch/>
        </p:blipFill>
        <p:spPr>
          <a:xfrm>
            <a:off x="8274269" y="1343026"/>
            <a:ext cx="3193948" cy="5192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4200000"/>
            </a:lightRig>
          </a:scene3d>
          <a:sp3d extrusionH="76200" contourW="12700" prstMaterial="plastic">
            <a:bevelT w="381000" h="114300" prst="relaxedInset"/>
            <a:extrusionClr>
              <a:srgbClr val="043594"/>
            </a:extrusionClr>
            <a:contourClr>
              <a:srgbClr val="002060"/>
            </a:contourClr>
          </a:sp3d>
        </p:spPr>
      </p:pic>
    </p:spTree>
    <p:extLst>
      <p:ext uri="{BB962C8B-B14F-4D97-AF65-F5344CB8AC3E}">
        <p14:creationId xmlns:p14="http://schemas.microsoft.com/office/powerpoint/2010/main" val="1483317408"/>
      </p:ext>
    </p:extLst>
  </p:cSld>
  <p:clrMapOvr>
    <a:masterClrMapping/>
  </p:clrMapOvr>
  <p:transition spd="slow" advClick="0" advTm="10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accel="50000" decel="50000" autoRev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75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 flipH="1">
            <a:off x="1851323" y="2256630"/>
            <a:ext cx="7479713" cy="3739485"/>
          </a:xfrm>
          <a:prstGeom prst="rect">
            <a:avLst/>
          </a:prstGeom>
          <a:noFill/>
          <a:ln w="25400">
            <a:noFill/>
          </a:ln>
          <a:effectLst/>
          <a:scene3d>
            <a:camera prst="orthographicFront"/>
            <a:lightRig rig="freezing" dir="t"/>
          </a:scene3d>
          <a:sp3d extrusionH="76200" prstMaterial="matte">
            <a:extrusionClr>
              <a:schemeClr val="tx1"/>
            </a:extrusionClr>
          </a:sp3d>
        </p:spPr>
        <p:txBody>
          <a:bodyPr wrap="square" rtlCol="0">
            <a:spAutoFit/>
            <a:sp3d extrusionH="57150">
              <a:bevelT w="69850" h="69850" prst="divot"/>
            </a:sp3d>
          </a:bodyPr>
          <a:lstStyle/>
          <a:p>
            <a:pPr>
              <a:spcAft>
                <a:spcPts val="5400"/>
              </a:spcAft>
            </a:pPr>
            <a:r>
              <a:rPr lang="fr-CA" sz="9600" b="1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La </a:t>
            </a:r>
            <a:r>
              <a:rPr lang="fr-CA" sz="9600" b="1" i="1" u="sng" spc="3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b</a:t>
            </a:r>
            <a:r>
              <a:rPr lang="fr-CA" sz="9600" b="1" i="1" u="sng" spc="3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onté</a:t>
            </a:r>
            <a:endParaRPr lang="fr-CA" sz="9600" b="1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rbel" panose="020B0503020204020204" pitchFamily="34" charset="0"/>
            </a:endParaRPr>
          </a:p>
          <a:p>
            <a:pPr>
              <a:spcAft>
                <a:spcPts val="5400"/>
              </a:spcAft>
            </a:pPr>
            <a:r>
              <a:rPr lang="fr-CA" sz="96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l</a:t>
            </a:r>
            <a:r>
              <a:rPr lang="fr-CA" sz="9600" b="1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a </a:t>
            </a:r>
            <a:r>
              <a:rPr lang="fr-CA" sz="96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c</a:t>
            </a:r>
            <a:r>
              <a:rPr lang="fr-CA" sz="9600" b="1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onfiance</a:t>
            </a:r>
            <a:r>
              <a:rPr lang="fr-CA" sz="8000" b="1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88522" y="587966"/>
            <a:ext cx="8369412" cy="1446550"/>
          </a:xfrm>
          <a:prstGeom prst="rect">
            <a:avLst/>
          </a:prstGeom>
          <a:gradFill flip="none" rotWithShape="1">
            <a:gsLst>
              <a:gs pos="0">
                <a:srgbClr val="53A9FF"/>
              </a:gs>
              <a:gs pos="33000">
                <a:schemeClr val="accent4">
                  <a:tint val="86500"/>
                </a:schemeClr>
              </a:gs>
              <a:gs pos="46750">
                <a:schemeClr val="accent4">
                  <a:tint val="71000"/>
                  <a:satMod val="112000"/>
                </a:schemeClr>
              </a:gs>
              <a:gs pos="53000">
                <a:schemeClr val="accent4">
                  <a:tint val="71000"/>
                  <a:satMod val="112000"/>
                </a:schemeClr>
              </a:gs>
              <a:gs pos="68000">
                <a:schemeClr val="accent4">
                  <a:tint val="86000"/>
                </a:schemeClr>
              </a:gs>
              <a:gs pos="100000">
                <a:schemeClr val="accent4">
                  <a:shade val="60000"/>
                </a:schemeClr>
              </a:gs>
            </a:gsLst>
            <a:lin ang="8100000" scaled="1"/>
            <a:tileRect/>
          </a:gradFill>
          <a:ln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CA" sz="4400" b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En mettant </a:t>
            </a:r>
            <a:r>
              <a:rPr lang="fr-CA" sz="4400" b="1" spc="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en pratique </a:t>
            </a:r>
          </a:p>
          <a:p>
            <a:pPr algn="ctr"/>
            <a:r>
              <a:rPr lang="fr-CA" sz="4400" b="1" spc="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au </a:t>
            </a:r>
            <a:r>
              <a:rPr lang="fr-CA" sz="4400" b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quotidien </a:t>
            </a:r>
            <a:endParaRPr lang="fr-CA" sz="4400" b="1" spc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436" y="319541"/>
            <a:ext cx="2504114" cy="6364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8956187"/>
      </p:ext>
    </p:extLst>
  </p:cSld>
  <p:clrMapOvr>
    <a:masterClrMapping/>
  </p:clrMapOvr>
  <p:transition spd="slow" advClick="0" advTm="10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accel="50000" decel="50000" autoRev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 l="-63978" t="-73224" r="-4915" b="-2448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 flipH="1">
            <a:off x="1122404" y="2638088"/>
            <a:ext cx="7479713" cy="3046988"/>
          </a:xfrm>
          <a:prstGeom prst="rect">
            <a:avLst/>
          </a:prstGeom>
          <a:noFill/>
          <a:ln w="25400">
            <a:noFill/>
          </a:ln>
          <a:effectLst/>
          <a:scene3d>
            <a:camera prst="orthographicFront"/>
            <a:lightRig rig="freezing" dir="t"/>
          </a:scene3d>
          <a:sp3d extrusionH="76200" prstMaterial="matte">
            <a:extrusionClr>
              <a:schemeClr val="tx1"/>
            </a:extrusionClr>
          </a:sp3d>
        </p:spPr>
        <p:txBody>
          <a:bodyPr wrap="square" rtlCol="0">
            <a:spAutoFit/>
            <a:sp3d extrusionH="57150">
              <a:bevelT w="69850" h="69850" prst="divot"/>
            </a:sp3d>
          </a:bodyPr>
          <a:lstStyle/>
          <a:p>
            <a:pPr>
              <a:spcAft>
                <a:spcPts val="5400"/>
              </a:spcAft>
            </a:pPr>
            <a:r>
              <a:rPr lang="fr-CA" sz="9600" b="1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L’harmonie,                   </a:t>
            </a:r>
            <a:r>
              <a:rPr lang="fr-CA" sz="96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l</a:t>
            </a:r>
            <a:r>
              <a:rPr lang="fr-CA" sz="9600" b="1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a </a:t>
            </a:r>
            <a:r>
              <a:rPr lang="fr-CA" sz="96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j</a:t>
            </a:r>
            <a:r>
              <a:rPr lang="fr-CA" sz="9600" b="1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ustice</a:t>
            </a:r>
            <a:r>
              <a:rPr lang="fr-CA" sz="8000" b="1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827" y="221494"/>
            <a:ext cx="7177973" cy="21236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CA" sz="4400" b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En mettant </a:t>
            </a:r>
            <a:r>
              <a:rPr lang="fr-CA" sz="4400" b="1" spc="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en pratique </a:t>
            </a:r>
          </a:p>
          <a:p>
            <a:pPr algn="ctr"/>
            <a:r>
              <a:rPr lang="fr-CA" sz="4400" b="1" spc="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au </a:t>
            </a:r>
            <a:r>
              <a:rPr lang="fr-CA" sz="4400" b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quotidien </a:t>
            </a:r>
            <a:endParaRPr lang="fr-CA" sz="4400" b="1" spc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974" y="759304"/>
            <a:ext cx="3815933" cy="572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2632999"/>
      </p:ext>
    </p:extLst>
  </p:cSld>
  <p:clrMapOvr>
    <a:masterClrMapping/>
  </p:clrMapOvr>
  <p:transition spd="slow" advClick="0" advTm="10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accel="50000" decel="50000" autoRev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stretch>
            <a:fillRect l="-63978" t="-73224" r="-4915" b="-2448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 flipH="1">
            <a:off x="443873" y="2177887"/>
            <a:ext cx="7479713" cy="3739485"/>
          </a:xfrm>
          <a:prstGeom prst="rect">
            <a:avLst/>
          </a:prstGeom>
          <a:noFill/>
          <a:ln w="25400">
            <a:noFill/>
          </a:ln>
          <a:effectLst/>
          <a:scene3d>
            <a:camera prst="orthographicFront"/>
            <a:lightRig rig="freezing" dir="t"/>
          </a:scene3d>
          <a:sp3d extrusionH="76200" prstMaterial="matte">
            <a:extrusionClr>
              <a:schemeClr val="tx1"/>
            </a:extrusionClr>
          </a:sp3d>
        </p:spPr>
        <p:txBody>
          <a:bodyPr wrap="square" rtlCol="0">
            <a:spAutoFit/>
            <a:sp3d extrusionH="57150">
              <a:bevelT w="69850" h="69850" prst="divot"/>
            </a:sp3d>
          </a:bodyPr>
          <a:lstStyle/>
          <a:p>
            <a:pPr algn="ctr">
              <a:spcAft>
                <a:spcPts val="5400"/>
              </a:spcAft>
            </a:pPr>
            <a:r>
              <a:rPr lang="fr-CA" sz="9600" b="1" dirty="0" smtClean="0">
                <a:ln w="0"/>
                <a:solidFill>
                  <a:srgbClr val="9933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La </a:t>
            </a:r>
            <a:r>
              <a:rPr lang="fr-CA" sz="9600" b="1" i="1" spc="300" dirty="0">
                <a:ln w="0"/>
                <a:solidFill>
                  <a:srgbClr val="9933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p</a:t>
            </a:r>
            <a:r>
              <a:rPr lang="fr-CA" sz="9600" b="1" i="1" spc="300" dirty="0" smtClean="0">
                <a:ln w="0"/>
                <a:solidFill>
                  <a:srgbClr val="9933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aix,</a:t>
            </a:r>
            <a:endParaRPr lang="fr-CA" sz="9600" b="1" dirty="0">
              <a:ln w="0"/>
              <a:solidFill>
                <a:srgbClr val="9933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rbel" panose="020B0503020204020204" pitchFamily="34" charset="0"/>
            </a:endParaRPr>
          </a:p>
          <a:p>
            <a:pPr algn="ctr">
              <a:spcAft>
                <a:spcPts val="5400"/>
              </a:spcAft>
            </a:pPr>
            <a:r>
              <a:rPr lang="fr-CA" sz="9600" b="1" dirty="0">
                <a:ln w="0"/>
                <a:solidFill>
                  <a:srgbClr val="9933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l</a:t>
            </a:r>
            <a:r>
              <a:rPr lang="fr-CA" sz="9600" b="1" dirty="0" smtClean="0">
                <a:ln w="0"/>
                <a:solidFill>
                  <a:srgbClr val="9933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a sagesse</a:t>
            </a:r>
            <a:r>
              <a:rPr lang="fr-CA" sz="8000" b="1" dirty="0" smtClean="0">
                <a:ln w="0"/>
                <a:solidFill>
                  <a:srgbClr val="9933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443873" y="504839"/>
            <a:ext cx="7635064" cy="1446550"/>
          </a:xfrm>
          <a:prstGeom prst="rect">
            <a:avLst/>
          </a:prstGeom>
          <a:gradFill>
            <a:gsLst>
              <a:gs pos="35000">
                <a:srgbClr val="993366"/>
              </a:gs>
              <a:gs pos="72000">
                <a:schemeClr val="accent4">
                  <a:tint val="86500"/>
                </a:schemeClr>
              </a:gs>
              <a:gs pos="46750">
                <a:schemeClr val="accent4">
                  <a:tint val="71000"/>
                  <a:satMod val="112000"/>
                </a:schemeClr>
              </a:gs>
              <a:gs pos="53000">
                <a:schemeClr val="accent4">
                  <a:tint val="71000"/>
                  <a:satMod val="112000"/>
                </a:schemeClr>
              </a:gs>
              <a:gs pos="68000">
                <a:schemeClr val="accent4">
                  <a:tint val="86000"/>
                </a:schemeClr>
              </a:gs>
              <a:gs pos="100000">
                <a:schemeClr val="accent4">
                  <a:shade val="60000"/>
                </a:schemeClr>
              </a:gs>
            </a:gsLst>
            <a:lin ang="8100000" scaled="1"/>
          </a:gradFill>
          <a:ln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CA" sz="4400" b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En mettant </a:t>
            </a:r>
            <a:r>
              <a:rPr lang="fr-CA" sz="4400" b="1" spc="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en pratique </a:t>
            </a:r>
          </a:p>
          <a:p>
            <a:pPr algn="ctr"/>
            <a:r>
              <a:rPr lang="fr-CA" sz="4400" b="1" spc="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au </a:t>
            </a:r>
            <a:r>
              <a:rPr lang="fr-CA" sz="4400" b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quotidien </a:t>
            </a:r>
            <a:endParaRPr lang="fr-CA" sz="4400" b="1" spc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937" y="0"/>
            <a:ext cx="4258537" cy="6810638"/>
          </a:xfrm>
          <a:prstGeom prst="rect">
            <a:avLst/>
          </a:prstGeom>
          <a:effectLst>
            <a:softEdge rad="469900"/>
          </a:effectLst>
        </p:spPr>
      </p:pic>
    </p:spTree>
    <p:extLst>
      <p:ext uri="{BB962C8B-B14F-4D97-AF65-F5344CB8AC3E}">
        <p14:creationId xmlns:p14="http://schemas.microsoft.com/office/powerpoint/2010/main" val="3372515284"/>
      </p:ext>
    </p:extLst>
  </p:cSld>
  <p:clrMapOvr>
    <a:masterClrMapping/>
  </p:clrMapOvr>
  <p:transition spd="slow" advClick="0" advTm="10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accel="50000" decel="50000" autoRev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stretch>
            <a:fillRect l="-63978" t="-73224" r="-4915" b="-2448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 flipH="1">
            <a:off x="5231833" y="2371432"/>
            <a:ext cx="7237258" cy="3046988"/>
          </a:xfrm>
          <a:prstGeom prst="rect">
            <a:avLst/>
          </a:prstGeom>
          <a:noFill/>
          <a:ln w="25400">
            <a:noFill/>
          </a:ln>
          <a:effectLst/>
          <a:scene3d>
            <a:camera prst="orthographicFront"/>
            <a:lightRig rig="freezing" dir="t"/>
          </a:scene3d>
          <a:sp3d extrusionH="76200" prstMaterial="matte">
            <a:extrusionClr>
              <a:schemeClr val="tx1"/>
            </a:extrusionClr>
          </a:sp3d>
        </p:spPr>
        <p:txBody>
          <a:bodyPr wrap="square" rtlCol="0">
            <a:spAutoFit/>
            <a:sp3d extrusionH="57150">
              <a:bevelT w="69850" h="69850" prst="divot"/>
            </a:sp3d>
          </a:bodyPr>
          <a:lstStyle/>
          <a:p>
            <a:pPr>
              <a:spcAft>
                <a:spcPts val="5400"/>
              </a:spcAft>
            </a:pPr>
            <a:r>
              <a:rPr lang="fr-CA" sz="9600" b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La </a:t>
            </a:r>
            <a:r>
              <a:rPr lang="fr-CA" sz="9600" b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sérénité   la solidarité. </a:t>
            </a:r>
            <a:r>
              <a:rPr lang="fr-CA" sz="8000" b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17473" y="426119"/>
            <a:ext cx="7264086" cy="144655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2060"/>
            </a:solidFill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CA" sz="4400" b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En mettant </a:t>
            </a:r>
            <a:r>
              <a:rPr lang="fr-CA" sz="4400" b="1" spc="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en pratique au </a:t>
            </a:r>
            <a:r>
              <a:rPr lang="fr-CA" sz="4400" b="1" spc="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quotidien </a:t>
            </a:r>
            <a:endParaRPr lang="fr-CA" sz="4400" b="1" spc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0" y="239083"/>
            <a:ext cx="4239292" cy="6369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194592"/>
      </p:ext>
    </p:extLst>
  </p:cSld>
  <p:clrMapOvr>
    <a:masterClrMapping/>
  </p:clrMapOvr>
  <p:transition spd="slow" advClick="0" advTm="10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accel="50000" decel="50000" autoRev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gradFill flip="none" rotWithShape="1">
              <a:gsLst>
                <a:gs pos="0">
                  <a:srgbClr val="000000"/>
                </a:gs>
                <a:gs pos="71000">
                  <a:srgbClr val="050A47"/>
                </a:gs>
                <a:gs pos="78000">
                  <a:schemeClr val="accent5">
                    <a:lumMod val="50000"/>
                  </a:schemeClr>
                </a:gs>
                <a:gs pos="100000">
                  <a:srgbClr val="002060"/>
                </a:gs>
                <a:gs pos="95000">
                  <a:schemeClr val="bg1">
                    <a:lumMod val="75000"/>
                    <a:lumOff val="25000"/>
                  </a:schemeClr>
                </a:gs>
              </a:gsLst>
              <a:lin ang="42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/>
          <p:cNvSpPr/>
          <p:nvPr/>
        </p:nvSpPr>
        <p:spPr>
          <a:xfrm>
            <a:off x="228600" y="255494"/>
            <a:ext cx="11725835" cy="6360459"/>
          </a:xfrm>
          <a:prstGeom prst="rect">
            <a:avLst/>
          </a:prstGeom>
          <a:noFill/>
          <a:ln w="101600" cmpd="sng">
            <a:gradFill flip="none" rotWithShape="1">
              <a:gsLst>
                <a:gs pos="57000">
                  <a:srgbClr val="F48DAC">
                    <a:alpha val="12000"/>
                    <a:lumMod val="65000"/>
                  </a:srgbClr>
                </a:gs>
                <a:gs pos="14000">
                  <a:srgbClr val="FF3B9D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 descr="4ce1ab719d13d585163396a4a33deba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350" y="678773"/>
            <a:ext cx="4221370" cy="3583943"/>
          </a:xfrm>
          <a:prstGeom prst="rect">
            <a:avLst/>
          </a:prstGeom>
          <a:ln w="88900" cap="sq" cmpd="thickThin">
            <a:solidFill>
              <a:srgbClr val="FF3B9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brightRoom" dir="t"/>
          </a:scene3d>
          <a:sp3d prstMaterial="metal">
            <a:bevelT prst="slope"/>
          </a:sp3d>
        </p:spPr>
      </p:pic>
      <p:sp>
        <p:nvSpPr>
          <p:cNvPr id="5" name="ZoneTexte 4"/>
          <p:cNvSpPr txBox="1"/>
          <p:nvPr/>
        </p:nvSpPr>
        <p:spPr>
          <a:xfrm>
            <a:off x="479280" y="1142588"/>
            <a:ext cx="7567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b="1" spc="3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En étant meilleur </a:t>
            </a:r>
          </a:p>
          <a:p>
            <a:r>
              <a:rPr lang="fr-CA" sz="6000" b="1" spc="3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envers les autres.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93060" y="4469838"/>
            <a:ext cx="11698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b="1" spc="300" dirty="0">
                <a:solidFill>
                  <a:schemeClr val="bg1"/>
                </a:solidFill>
                <a:latin typeface="Bahnschrift Light" panose="020B0502040204020203" pitchFamily="34" charset="0"/>
              </a:rPr>
              <a:t>En ayant de la compassion </a:t>
            </a:r>
          </a:p>
          <a:p>
            <a:r>
              <a:rPr lang="fr-CA" sz="6000" b="1" spc="300" dirty="0">
                <a:solidFill>
                  <a:schemeClr val="bg1"/>
                </a:solidFill>
                <a:latin typeface="Bahnschrift Light" panose="020B0502040204020203" pitchFamily="34" charset="0"/>
              </a:rPr>
              <a:t>pour les personnes malades</a:t>
            </a:r>
            <a:r>
              <a:rPr lang="fr-CA" sz="4800" dirty="0" smtClean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6343537"/>
      </p:ext>
    </p:extLst>
  </p:cSld>
  <p:clrMapOvr>
    <a:masterClrMapping/>
  </p:clrMapOvr>
  <p:transition spd="slow" advClick="0" advTm="1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400"/>
                            </p:stCondLst>
                            <p:childTnLst>
                              <p:par>
                                <p:cTn id="2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900"/>
                            </p:stCondLst>
                            <p:childTnLst>
                              <p:par>
                                <p:cTn id="2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900"/>
                            </p:stCondLst>
                            <p:childTnLst>
                              <p:par>
                                <p:cTn id="3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200"/>
                            </p:stCondLst>
                            <p:childTnLst>
                              <p:par>
                                <p:cTn id="36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072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072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900"/>
                            </p:stCondLst>
                            <p:childTnLst>
                              <p:par>
                                <p:cTn id="41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072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072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650"/>
                            </p:stCondLst>
                            <p:childTnLst>
                              <p:par>
                                <p:cTn id="46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072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072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650"/>
                            </p:stCondLst>
                            <p:childTnLst>
                              <p:par>
                                <p:cTn id="51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072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5072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5" grpId="0" build="allAtOnce"/>
      <p:bldP spid="6" grpId="0" build="allAtOnce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8971" y="551543"/>
            <a:ext cx="3773715" cy="5820228"/>
          </a:xfrm>
          <a:prstGeom prst="rect">
            <a:avLst/>
          </a:prstGeom>
          <a:gradFill flip="none" rotWithShape="1">
            <a:gsLst>
              <a:gs pos="59000">
                <a:srgbClr val="FFFFFF"/>
              </a:gs>
              <a:gs pos="4000">
                <a:schemeClr val="tx1">
                  <a:lumMod val="85000"/>
                </a:schemeClr>
              </a:gs>
              <a:gs pos="31000">
                <a:schemeClr val="tx2">
                  <a:lumMod val="60000"/>
                  <a:lumOff val="40000"/>
                </a:schemeClr>
              </a:gs>
              <a:gs pos="63000">
                <a:srgbClr val="E6E6E6"/>
              </a:gs>
              <a:gs pos="79000">
                <a:srgbClr val="7D8496"/>
              </a:gs>
              <a:gs pos="0">
                <a:srgbClr val="E6E6E6"/>
              </a:gs>
            </a:gsLst>
            <a:path path="circle">
              <a:fillToRect r="100000" b="100000"/>
            </a:path>
            <a:tileRect l="-100000" t="-100000"/>
          </a:gradFill>
          <a:ln w="508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4615543" y="928914"/>
            <a:ext cx="7170057" cy="268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E0E0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itchFamily="34" charset="-128"/>
                <a:ea typeface="Malgun Gothic Semilight" pitchFamily="34" charset="-128"/>
                <a:cs typeface="Malgun Gothic Semilight" pitchFamily="34" charset="-128"/>
              </a:rPr>
              <a:t>En étant disponible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E0E0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itchFamily="34" charset="-128"/>
                <a:ea typeface="Malgun Gothic Semilight" pitchFamily="34" charset="-128"/>
                <a:cs typeface="Malgun Gothic Semilight" pitchFamily="34" charset="-128"/>
              </a:rPr>
              <a:t>pour mon Église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E0E0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itchFamily="34" charset="-128"/>
                <a:ea typeface="Malgun Gothic Semilight" pitchFamily="34" charset="-128"/>
                <a:cs typeface="Malgun Gothic Semilight" pitchFamily="34" charset="-128"/>
              </a:rPr>
              <a:t>et ma communauté.</a:t>
            </a:r>
          </a:p>
        </p:txBody>
      </p:sp>
      <p:pic>
        <p:nvPicPr>
          <p:cNvPr id="3" name="Image 2" descr="the-sacred-heart-of-jesus-19th-century_u-L-PP8LNX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63" y="560160"/>
            <a:ext cx="3932464" cy="58986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ZoneTexte 7"/>
          <p:cNvSpPr txBox="1"/>
          <p:nvPr/>
        </p:nvSpPr>
        <p:spPr>
          <a:xfrm>
            <a:off x="4823361" y="4092698"/>
            <a:ext cx="6255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E0E0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itchFamily="34" charset="-128"/>
                <a:ea typeface="Malgun Gothic Semilight" pitchFamily="34" charset="-128"/>
                <a:cs typeface="Malgun Gothic Semilight" pitchFamily="34" charset="-128"/>
              </a:rPr>
              <a:t>En suivant </a:t>
            </a:r>
          </a:p>
          <a:p>
            <a:pPr algn="ctr"/>
            <a:r>
              <a:rPr lang="fr-CA" sz="6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E0E0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itchFamily="34" charset="-128"/>
                <a:ea typeface="Malgun Gothic Semilight" pitchFamily="34" charset="-128"/>
                <a:cs typeface="Malgun Gothic Semilight" pitchFamily="34" charset="-128"/>
              </a:rPr>
              <a:t>les pas de Dieu</a:t>
            </a:r>
            <a:r>
              <a:rPr lang="fr-CA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E0E0E0"/>
                </a:solidFill>
                <a:latin typeface="Malgun Gothic Semilight" pitchFamily="34" charset="-128"/>
                <a:ea typeface="Malgun Gothic Semilight" pitchFamily="34" charset="-128"/>
                <a:cs typeface="Malgun Gothic Semilight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4174870"/>
      </p:ext>
    </p:extLst>
  </p:cSld>
  <p:clrMapOvr>
    <a:masterClrMapping/>
  </p:clrMapOvr>
  <p:transition spd="slow" advClick="0" advTm="17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800"/>
                            </p:stCondLst>
                            <p:childTnLst>
                              <p:par>
                                <p:cTn id="1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200"/>
                            </p:stCondLst>
                            <p:childTnLst>
                              <p:par>
                                <p:cTn id="24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4" grpId="1"/>
      <p:bldP spid="8" grpId="0"/>
      <p:bldP spid="8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4821" y="217714"/>
            <a:ext cx="3215906" cy="6345642"/>
          </a:xfrm>
          <a:prstGeom prst="rect">
            <a:avLst/>
          </a:prstGeom>
          <a:noFill/>
          <a:ln w="50800" cmpd="thickThin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/>
          <p:cNvSpPr/>
          <p:nvPr/>
        </p:nvSpPr>
        <p:spPr>
          <a:xfrm>
            <a:off x="38320" y="38991"/>
            <a:ext cx="12153679" cy="6703088"/>
          </a:xfrm>
          <a:prstGeom prst="rect">
            <a:avLst/>
          </a:prstGeom>
          <a:solidFill>
            <a:schemeClr val="accent1">
              <a:alpha val="0"/>
            </a:schemeClr>
          </a:solidFill>
          <a:ln w="101600" cmpd="thickThin">
            <a:gradFill flip="none" rotWithShape="1">
              <a:gsLst>
                <a:gs pos="100000">
                  <a:srgbClr val="060A14"/>
                </a:gs>
                <a:gs pos="66000">
                  <a:srgbClr val="CBCBCB"/>
                </a:gs>
                <a:gs pos="63000">
                  <a:srgbClr val="5D6373"/>
                </a:gs>
                <a:gs pos="12000">
                  <a:srgbClr val="1A2B52"/>
                </a:gs>
                <a:gs pos="40000">
                  <a:srgbClr val="5D6373"/>
                </a:gs>
                <a:gs pos="55000">
                  <a:srgbClr val="1A2B52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rgbClr val="96643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58821" y="3368910"/>
            <a:ext cx="8301104" cy="2585323"/>
          </a:xfrm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 prst="slop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fr-CA" sz="5400" dirty="0" smtClean="0">
                <a:solidFill>
                  <a:srgbClr val="684522"/>
                </a:solidFill>
                <a:effectLst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En </a:t>
            </a:r>
            <a:r>
              <a:rPr lang="fr-CA" sz="5400" dirty="0">
                <a:solidFill>
                  <a:srgbClr val="684522"/>
                </a:solidFill>
                <a:effectLst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aidant ma paroisse,</a:t>
            </a:r>
            <a:br>
              <a:rPr lang="fr-CA" sz="5400" dirty="0">
                <a:solidFill>
                  <a:srgbClr val="684522"/>
                </a:solidFill>
                <a:effectLst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</a:br>
            <a:r>
              <a:rPr lang="fr-CA" sz="5400" dirty="0">
                <a:solidFill>
                  <a:srgbClr val="684522"/>
                </a:solidFill>
                <a:effectLst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en continuant</a:t>
            </a:r>
            <a:br>
              <a:rPr lang="fr-CA" sz="5400" dirty="0">
                <a:solidFill>
                  <a:srgbClr val="684522"/>
                </a:solidFill>
                <a:effectLst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</a:br>
            <a:r>
              <a:rPr lang="fr-CA" sz="5400" dirty="0">
                <a:solidFill>
                  <a:srgbClr val="684522"/>
                </a:solidFill>
                <a:effectLst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 de m’impliquer. </a:t>
            </a:r>
            <a:endParaRPr lang="fr-CA" sz="5400" dirty="0">
              <a:solidFill>
                <a:srgbClr val="684522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699774" y="836524"/>
            <a:ext cx="8301105" cy="923330"/>
          </a:xfrm>
          <a:prstGeom prst="rect">
            <a:avLst/>
          </a:prstGeom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 prst="slop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fr-CA" sz="5400" b="1" dirty="0" smtClean="0">
                <a:ln w="6350">
                  <a:noFill/>
                </a:ln>
                <a:solidFill>
                  <a:srgbClr val="684522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En ayant de l’entregent.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20" y="95732"/>
            <a:ext cx="2670508" cy="656234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992648" y="2057970"/>
            <a:ext cx="7633447" cy="1015663"/>
          </a:xfrm>
          <a:prstGeom prst="rect">
            <a:avLst/>
          </a:prstGeom>
          <a:noFill/>
          <a:effectLst>
            <a:outerShdw blurRad="50800" dist="38100" dir="8100000" algn="tr" rotWithShape="0">
              <a:srgbClr val="684522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6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Wingdings 2" pitchFamily="18" charset="2"/>
              </a:rPr>
              <a:t>hg</a:t>
            </a:r>
          </a:p>
        </p:txBody>
      </p:sp>
    </p:spTree>
    <p:extLst>
      <p:ext uri="{BB962C8B-B14F-4D97-AF65-F5344CB8AC3E}">
        <p14:creationId xmlns:p14="http://schemas.microsoft.com/office/powerpoint/2010/main" val="1174556335"/>
      </p:ext>
    </p:extLst>
  </p:cSld>
  <p:clrMapOvr>
    <a:masterClrMapping/>
  </p:clrMapOvr>
  <p:transition spd="slow" advClick="0" advTm="1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400"/>
                            </p:stCondLst>
                            <p:childTnLst>
                              <p:par>
                                <p:cTn id="21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400"/>
                            </p:stCondLst>
                            <p:childTnLst>
                              <p:par>
                                <p:cTn id="27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8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2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676" y="616708"/>
            <a:ext cx="6533317" cy="3352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6600" b="1" dirty="0">
                <a:solidFill>
                  <a:srgbClr val="1E78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étant toujours présente pour accueillir Dieu</a:t>
            </a:r>
            <a:r>
              <a:rPr lang="fr-CA" sz="6600" b="1" dirty="0" smtClean="0">
                <a:solidFill>
                  <a:srgbClr val="1E78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CA" sz="6600" b="1" dirty="0">
              <a:solidFill>
                <a:srgbClr val="1E78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15676" y="4378494"/>
            <a:ext cx="6350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b="1" dirty="0" smtClean="0">
                <a:solidFill>
                  <a:srgbClr val="1E78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étant en union de prières</a:t>
            </a:r>
            <a:r>
              <a:rPr lang="fr-CA" sz="6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427" y="305969"/>
            <a:ext cx="4646235" cy="6096000"/>
          </a:xfrm>
          <a:prstGeom prst="rect">
            <a:avLst/>
          </a:prstGeom>
          <a:ln>
            <a:noFill/>
          </a:ln>
          <a:effectLst>
            <a:softEdge rad="4191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07635470"/>
      </p:ext>
    </p:extLst>
  </p:cSld>
  <p:clrMapOvr>
    <a:masterClrMapping/>
  </p:clrMapOvr>
  <p:transition spd="med" advClick="0" advTm="15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2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2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740"/>
                            </p:stCondLst>
                            <p:childTnLst>
                              <p:par>
                                <p:cTn id="17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 override="childStyle">
                                        <p:cTn id="18" dur="1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890"/>
                            </p:stCondLst>
                            <p:childTnLst>
                              <p:par>
                                <p:cTn id="22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 override="childStyle">
                                        <p:cTn id="23" dur="1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04800" y="246745"/>
            <a:ext cx="4513942" cy="63862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gradFill>
              <a:gsLst>
                <a:gs pos="0">
                  <a:schemeClr val="tx1">
                    <a:lumMod val="50000"/>
                  </a:schemeClr>
                </a:gs>
                <a:gs pos="50000">
                  <a:schemeClr val="tx1">
                    <a:lumMod val="75000"/>
                  </a:schemeClr>
                </a:gs>
                <a:gs pos="100000">
                  <a:schemeClr val="bg1">
                    <a:lumMod val="50000"/>
                    <a:lumOff val="5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4956413" y="3695587"/>
            <a:ext cx="6743752" cy="17543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5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En étant</a:t>
            </a:r>
            <a:r>
              <a:rPr lang="fr-CA" sz="54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CA" sz="5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disponible  </a:t>
            </a:r>
          </a:p>
          <a:p>
            <a:pPr algn="ctr"/>
            <a:r>
              <a:rPr lang="fr-CA" sz="5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pour les endeuillées.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557933" y="558759"/>
            <a:ext cx="7634067" cy="15696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fr-CA" sz="4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 toi, comment seras-tu </a:t>
            </a:r>
          </a:p>
          <a:p>
            <a:pPr algn="ctr"/>
            <a:r>
              <a:rPr lang="fr-CA" sz="4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pierre vivante ?</a:t>
            </a:r>
            <a:r>
              <a:rPr lang="fr-CA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47995" y="2434949"/>
            <a:ext cx="7253942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40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serai </a:t>
            </a:r>
            <a:r>
              <a:rPr lang="fr-CA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pierre</a:t>
            </a:r>
            <a:r>
              <a:rPr lang="fr-CA" sz="40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vivante </a:t>
            </a:r>
            <a:r>
              <a:rPr lang="fr-CA" sz="4000" b="1" i="1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fr-CA" sz="4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1" y="311234"/>
            <a:ext cx="4115461" cy="617319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12111545"/>
      </p:ext>
    </p:extLst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4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900"/>
                            </p:stCondLst>
                            <p:childTnLst>
                              <p:par>
                                <p:cTn id="21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8383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8383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300"/>
                            </p:stCondLst>
                            <p:childTnLst>
                              <p:par>
                                <p:cTn id="26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8383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8383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300"/>
                            </p:stCondLst>
                            <p:childTnLst>
                              <p:par>
                                <p:cTn id="31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8383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8383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5" grpId="1"/>
      <p:bldP spid="7" grpId="0"/>
      <p:bldP spid="7" grpId="1"/>
      <p:bldP spid="8" grpId="0" animBg="1"/>
      <p:bldP spid="8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673843" y="558664"/>
            <a:ext cx="5957048" cy="249299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CA" sz="5200" b="1" dirty="0" smtClean="0">
                <a:solidFill>
                  <a:srgbClr val="0070C0"/>
                </a:solidFill>
                <a:latin typeface="Calibri Light" pitchFamily="34" charset="0"/>
                <a:cs typeface="Calibri Light" pitchFamily="34" charset="0"/>
              </a:rPr>
              <a:t>En étant attentif </a:t>
            </a:r>
          </a:p>
          <a:p>
            <a:pPr algn="ctr"/>
            <a:r>
              <a:rPr lang="fr-CA" sz="5200" b="1" dirty="0" smtClean="0">
                <a:solidFill>
                  <a:srgbClr val="0070C0"/>
                </a:solidFill>
                <a:latin typeface="Calibri Light" pitchFamily="34" charset="0"/>
                <a:cs typeface="Calibri Light" pitchFamily="34" charset="0"/>
              </a:rPr>
              <a:t>aux besoins </a:t>
            </a:r>
          </a:p>
          <a:p>
            <a:pPr algn="ctr"/>
            <a:r>
              <a:rPr lang="fr-CA" sz="5200" b="1" dirty="0" smtClean="0">
                <a:solidFill>
                  <a:srgbClr val="0070C0"/>
                </a:solidFill>
                <a:latin typeface="Calibri Light" pitchFamily="34" charset="0"/>
                <a:cs typeface="Calibri Light" pitchFamily="34" charset="0"/>
              </a:rPr>
              <a:t>des autres. </a:t>
            </a:r>
            <a:endParaRPr lang="fr-CA" sz="5200" b="1" dirty="0">
              <a:solidFill>
                <a:srgbClr val="0070C0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660397" y="3979617"/>
            <a:ext cx="5970494" cy="258532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CA" sz="5200" b="1" dirty="0" smtClean="0">
                <a:solidFill>
                  <a:schemeClr val="accent3">
                    <a:lumMod val="75000"/>
                  </a:schemeClr>
                </a:solidFill>
                <a:latin typeface="Calibri Light" pitchFamily="34" charset="0"/>
                <a:cs typeface="Calibri Light" pitchFamily="34" charset="0"/>
              </a:rPr>
              <a:t>En trouvant le meilleur en chaque personne.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293061"/>
            <a:ext cx="4177145" cy="62718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530502454"/>
      </p:ext>
    </p:extLst>
  </p:cSld>
  <p:clrMapOvr>
    <a:masterClrMapping/>
  </p:clrMapOvr>
  <p:transition spd="slow" advClick="0" advTm="13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800"/>
                            </p:stCondLst>
                            <p:childTnLst>
                              <p:par>
                                <p:cTn id="2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600"/>
                            </p:stCondLst>
                            <p:childTnLst>
                              <p:par>
                                <p:cTn id="27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400"/>
                            </p:stCondLst>
                            <p:childTnLst>
                              <p:par>
                                <p:cTn id="33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200"/>
                            </p:stCondLst>
                            <p:childTnLst>
                              <p:par>
                                <p:cTn id="3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51225" cy="6858000"/>
          </a:xfrm>
          <a:prstGeom prst="rect">
            <a:avLst/>
          </a:prstGeom>
          <a:gradFill>
            <a:gsLst>
              <a:gs pos="99000">
                <a:schemeClr val="bg1">
                  <a:lumMod val="95000"/>
                  <a:lumOff val="5000"/>
                </a:schemeClr>
              </a:gs>
              <a:gs pos="100000">
                <a:srgbClr val="0B159D"/>
              </a:gs>
              <a:gs pos="65000">
                <a:schemeClr val="bg1">
                  <a:lumMod val="85000"/>
                  <a:lumOff val="15000"/>
                </a:schemeClr>
              </a:gs>
              <a:gs pos="0">
                <a:srgbClr val="001760"/>
              </a:gs>
              <a:gs pos="0">
                <a:srgbClr val="00005C"/>
              </a:gs>
            </a:gsLst>
            <a:lin ang="13800000" scaled="0"/>
          </a:gradFill>
          <a:ln w="50800">
            <a:gradFill flip="none" rotWithShape="1">
              <a:gsLst>
                <a:gs pos="66000">
                  <a:srgbClr val="C5C5C5"/>
                </a:gs>
                <a:gs pos="35000">
                  <a:schemeClr val="tx1">
                    <a:lumMod val="65000"/>
                  </a:schemeClr>
                </a:gs>
                <a:gs pos="32001">
                  <a:srgbClr val="7D8496"/>
                </a:gs>
                <a:gs pos="48000">
                  <a:schemeClr val="tx1">
                    <a:lumMod val="50000"/>
                  </a:schemeClr>
                </a:gs>
                <a:gs pos="85001">
                  <a:srgbClr val="7D8496"/>
                </a:gs>
                <a:gs pos="100000">
                  <a:srgbClr val="E6E6E6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3720" y="87140"/>
            <a:ext cx="4984134" cy="4694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4220529" y="337366"/>
            <a:ext cx="7583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spc="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Et toi, comment seras-tu</a:t>
            </a:r>
          </a:p>
          <a:p>
            <a:pPr algn="ctr"/>
            <a:r>
              <a:rPr lang="fr-CA" sz="4400" b="1" spc="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 pierre vivante ? </a:t>
            </a:r>
          </a:p>
        </p:txBody>
      </p:sp>
      <p:sp>
        <p:nvSpPr>
          <p:cNvPr id="14" name="ZoneTexte 13"/>
          <p:cNvSpPr txBox="1"/>
          <p:nvPr/>
        </p:nvSpPr>
        <p:spPr>
          <a:xfrm rot="21218402">
            <a:off x="4782980" y="2805715"/>
            <a:ext cx="40956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" panose="020B0502040204020203" pitchFamily="34" charset="0"/>
              </a:rPr>
              <a:t>En écoutant </a:t>
            </a:r>
          </a:p>
          <a:p>
            <a:r>
              <a:rPr lang="fr-C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" panose="020B0502040204020203" pitchFamily="34" charset="0"/>
              </a:rPr>
              <a:t>les enfants,</a:t>
            </a:r>
          </a:p>
          <a:p>
            <a:pPr algn="r"/>
            <a:endParaRPr lang="fr-CA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Light" panose="020B0502040204020203" pitchFamily="34" charset="0"/>
            </a:endParaRPr>
          </a:p>
          <a:p>
            <a:pPr algn="r"/>
            <a:endParaRPr lang="fr-CA" sz="1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Light" panose="020B050204020402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2"/>
          <a:stretch/>
        </p:blipFill>
        <p:spPr>
          <a:xfrm>
            <a:off x="8799730" y="2034142"/>
            <a:ext cx="2963248" cy="36906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Rectangle 12"/>
          <p:cNvSpPr/>
          <p:nvPr/>
        </p:nvSpPr>
        <p:spPr>
          <a:xfrm rot="21241264">
            <a:off x="2700166" y="4765519"/>
            <a:ext cx="5840290" cy="154843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5F5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fr-C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fr-CA" sz="4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" panose="020B0502040204020203" pitchFamily="34" charset="0"/>
              </a:rPr>
              <a:t>les personnes </a:t>
            </a:r>
            <a:endParaRPr lang="fr-CA" sz="480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Light" panose="020B0502040204020203" pitchFamily="34" charset="0"/>
            </a:endParaRPr>
          </a:p>
          <a:p>
            <a:pPr lvl="1"/>
            <a:r>
              <a:rPr lang="fr-CA" sz="4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" panose="020B0502040204020203" pitchFamily="34" charset="0"/>
              </a:rPr>
              <a:t>que </a:t>
            </a:r>
            <a:r>
              <a:rPr lang="fr-CA" sz="4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Light" panose="020B0502040204020203" pitchFamily="34" charset="0"/>
              </a:rPr>
              <a:t>j’aime moins. </a:t>
            </a:r>
            <a:endParaRPr lang="fr-CA" sz="4800" dirty="0"/>
          </a:p>
        </p:txBody>
      </p:sp>
    </p:spTree>
    <p:extLst>
      <p:ext uri="{BB962C8B-B14F-4D97-AF65-F5344CB8AC3E}">
        <p14:creationId xmlns:p14="http://schemas.microsoft.com/office/powerpoint/2010/main" val="1927713944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7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7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300"/>
                            </p:stCondLst>
                            <p:childTnLst>
                              <p:par>
                                <p:cTn id="23" presetID="3" presetClass="emph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300"/>
                            </p:stCondLst>
                            <p:childTnLst>
                              <p:par>
                                <p:cTn id="26" presetID="3" presetClass="emph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600"/>
                            </p:stCondLst>
                            <p:childTnLst>
                              <p:par>
                                <p:cTn id="29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600"/>
                            </p:stCondLst>
                            <p:childTnLst>
                              <p:par>
                                <p:cTn id="3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build="allAtOnce"/>
      <p:bldP spid="14" grpId="0"/>
      <p:bldP spid="14" grpId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40" y="1242555"/>
            <a:ext cx="4357032" cy="464915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r="16594"/>
          <a:stretch/>
        </p:blipFill>
        <p:spPr>
          <a:xfrm>
            <a:off x="7793182" y="1242555"/>
            <a:ext cx="3983182" cy="464915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6" name="ZoneTexte 5"/>
          <p:cNvSpPr txBox="1"/>
          <p:nvPr/>
        </p:nvSpPr>
        <p:spPr>
          <a:xfrm>
            <a:off x="3999429" y="587164"/>
            <a:ext cx="451179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CA" sz="4800" b="1" dirty="0" smtClean="0">
              <a:solidFill>
                <a:schemeClr val="bg1">
                  <a:lumMod val="95000"/>
                  <a:lumOff val="5000"/>
                </a:schemeClr>
              </a:solidFill>
              <a:latin typeface="Bradley Hand ITC" pitchFamily="66" charset="0"/>
            </a:endParaRPr>
          </a:p>
          <a:p>
            <a:pPr algn="ctr"/>
            <a:r>
              <a:rPr lang="fr-CA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En </a:t>
            </a:r>
          </a:p>
          <a:p>
            <a:pPr algn="ctr"/>
            <a:r>
              <a:rPr lang="fr-CA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encourageant </a:t>
            </a:r>
          </a:p>
          <a:p>
            <a:pPr algn="ctr"/>
            <a:endParaRPr lang="fr-CA" sz="5400" b="1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  <a:p>
            <a:pPr algn="ctr"/>
            <a:r>
              <a:rPr lang="fr-CA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mes enfants</a:t>
            </a:r>
          </a:p>
          <a:p>
            <a:pPr algn="ctr"/>
            <a:r>
              <a:rPr lang="fr-CA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 à l’école.</a:t>
            </a:r>
            <a:endParaRPr lang="fr-CA" sz="5400" b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416006"/>
      </p:ext>
    </p:extLst>
  </p:cSld>
  <p:clrMapOvr>
    <a:masterClrMapping/>
  </p:clrMapOvr>
  <p:transition spd="slow" advClick="0" advTm="1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8812" y="211015"/>
            <a:ext cx="11830931" cy="6457071"/>
          </a:xfrm>
          <a:prstGeom prst="rect">
            <a:avLst/>
          </a:prstGeom>
          <a:gradFill>
            <a:gsLst>
              <a:gs pos="27000">
                <a:schemeClr val="bg1">
                  <a:lumMod val="95000"/>
                  <a:lumOff val="5000"/>
                </a:schemeClr>
              </a:gs>
              <a:gs pos="89000">
                <a:schemeClr val="bg2">
                  <a:lumMod val="50000"/>
                </a:schemeClr>
              </a:gs>
              <a:gs pos="76000">
                <a:schemeClr val="bg1">
                  <a:lumMod val="85000"/>
                  <a:lumOff val="15000"/>
                </a:schemeClr>
              </a:gs>
            </a:gsLst>
            <a:lin ang="4800000" scaled="0"/>
          </a:gradFill>
          <a:ln w="44450" cmpd="tri">
            <a:gradFill>
              <a:gsLst>
                <a:gs pos="0">
                  <a:srgbClr val="8A8A8A"/>
                </a:gs>
                <a:gs pos="13000">
                  <a:srgbClr val="5F5F5F"/>
                </a:gs>
                <a:gs pos="21001">
                  <a:srgbClr val="5F5F5F"/>
                </a:gs>
                <a:gs pos="65000">
                  <a:srgbClr val="3A3A3A"/>
                </a:gs>
                <a:gs pos="67000">
                  <a:schemeClr val="bg1">
                    <a:lumMod val="85000"/>
                    <a:lumOff val="15000"/>
                  </a:schemeClr>
                </a:gs>
                <a:gs pos="69000">
                  <a:srgbClr val="292929"/>
                </a:gs>
                <a:gs pos="82001">
                  <a:srgbClr val="545454"/>
                </a:gs>
                <a:gs pos="100000">
                  <a:srgbClr val="463E5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Espace réservé du contenu 3" descr="prayer-faith-god-ston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7232" y="1463040"/>
            <a:ext cx="3803786" cy="3613339"/>
          </a:xfrm>
          <a:prstGeom prst="rect">
            <a:avLst/>
          </a:prstGeom>
          <a:ln w="76200" cap="sq">
            <a:gradFill flip="none" rotWithShape="1">
              <a:gsLst>
                <a:gs pos="0">
                  <a:schemeClr val="bg1">
                    <a:lumMod val="75000"/>
                    <a:lumOff val="25000"/>
                  </a:schemeClr>
                </a:gs>
                <a:gs pos="81000">
                  <a:srgbClr val="383838"/>
                </a:gs>
                <a:gs pos="100000">
                  <a:srgbClr val="7B7B7B"/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 rot="20227206">
            <a:off x="352097" y="2761762"/>
            <a:ext cx="99333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800" dirty="0" smtClean="0"/>
              <a:t>En donnant de son temps. </a:t>
            </a:r>
          </a:p>
        </p:txBody>
      </p:sp>
      <p:sp>
        <p:nvSpPr>
          <p:cNvPr id="6" name="ZoneTexte 5"/>
          <p:cNvSpPr txBox="1"/>
          <p:nvPr/>
        </p:nvSpPr>
        <p:spPr>
          <a:xfrm rot="20741642">
            <a:off x="1743779" y="4719384"/>
            <a:ext cx="9996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smtClean="0"/>
              <a:t>En donnant du bonheur. </a:t>
            </a:r>
          </a:p>
        </p:txBody>
      </p:sp>
      <p:sp>
        <p:nvSpPr>
          <p:cNvPr id="7" name="ZoneTexte 6"/>
          <p:cNvSpPr txBox="1"/>
          <p:nvPr/>
        </p:nvSpPr>
        <p:spPr>
          <a:xfrm rot="20638501">
            <a:off x="632622" y="1226597"/>
            <a:ext cx="7386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/>
              <a:t>En étant émerveillé. </a:t>
            </a:r>
          </a:p>
        </p:txBody>
      </p:sp>
    </p:spTree>
    <p:extLst>
      <p:ext uri="{BB962C8B-B14F-4D97-AF65-F5344CB8AC3E}">
        <p14:creationId xmlns:p14="http://schemas.microsoft.com/office/powerpoint/2010/main" val="1171961195"/>
      </p:ext>
    </p:extLst>
  </p:cSld>
  <p:clrMapOvr>
    <a:masterClrMapping/>
  </p:clrMapOvr>
  <p:transition spd="slow" advClick="0" advTm="1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400"/>
                            </p:stCondLst>
                            <p:childTnLst>
                              <p:par>
                                <p:cTn id="19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200"/>
                            </p:stCondLst>
                            <p:childTnLst>
                              <p:par>
                                <p:cTn id="2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8812" y="168812"/>
            <a:ext cx="11830930" cy="6513342"/>
          </a:xfrm>
          <a:prstGeom prst="rect">
            <a:avLst/>
          </a:prstGeom>
          <a:solidFill>
            <a:schemeClr val="bg1">
              <a:alpha val="4000"/>
            </a:schemeClr>
          </a:solidFill>
          <a:ln w="349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Espace réservé du contenu 3" descr="cross-breakawa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535" y="3030022"/>
            <a:ext cx="2887101" cy="343681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5" name="ZoneTexte 4"/>
          <p:cNvSpPr txBox="1"/>
          <p:nvPr/>
        </p:nvSpPr>
        <p:spPr>
          <a:xfrm>
            <a:off x="239149" y="717453"/>
            <a:ext cx="11577711" cy="175432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rgbClr val="E6E6E6"/>
                </a:solidFill>
              </a:rPr>
              <a:t>En étant bienveillante, chaleureuse, calme, contente, gentille, humble, pacifique, persévérant, positive, solide, souriante et tolérante.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800090" y="3533583"/>
            <a:ext cx="7315200" cy="7078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CA" sz="4000" b="1" dirty="0" smtClean="0"/>
              <a:t>En aimant  la nature.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375626" y="5046600"/>
            <a:ext cx="5019205" cy="7078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CA" sz="4000" b="1" dirty="0" smtClean="0"/>
              <a:t>En étant présent. </a:t>
            </a:r>
          </a:p>
        </p:txBody>
      </p:sp>
    </p:spTree>
    <p:extLst>
      <p:ext uri="{BB962C8B-B14F-4D97-AF65-F5344CB8AC3E}">
        <p14:creationId xmlns:p14="http://schemas.microsoft.com/office/powerpoint/2010/main" val="2957039315"/>
      </p:ext>
    </p:extLst>
  </p:cSld>
  <p:clrMapOvr>
    <a:masterClrMapping/>
  </p:clrMapOvr>
  <p:transition spd="slow" advClick="0" advTm="16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2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5771" y="435429"/>
            <a:ext cx="11596915" cy="6037942"/>
          </a:xfrm>
          <a:prstGeom prst="rect">
            <a:avLst/>
          </a:prstGeom>
          <a:gradFill flip="none" rotWithShape="1">
            <a:gsLst>
              <a:gs pos="0">
                <a:srgbClr val="5C3870"/>
              </a:gs>
              <a:gs pos="3000">
                <a:srgbClr val="59366C"/>
              </a:gs>
              <a:gs pos="86000">
                <a:srgbClr val="554A62">
                  <a:alpha val="57255"/>
                </a:srgbClr>
              </a:gs>
              <a:gs pos="86000">
                <a:srgbClr val="242424"/>
              </a:gs>
              <a:gs pos="100000">
                <a:srgbClr val="543466"/>
              </a:gs>
            </a:gsLst>
            <a:path path="circle">
              <a:fillToRect r="100000" b="100000"/>
            </a:path>
            <a:tileRect l="-100000" t="-100000"/>
          </a:gradFill>
          <a:ln w="73025"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Espace réservé du contenu 3" descr="images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0229" y="3650342"/>
            <a:ext cx="3110060" cy="232954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6" name="ZoneTexte 5"/>
          <p:cNvSpPr txBox="1"/>
          <p:nvPr/>
        </p:nvSpPr>
        <p:spPr>
          <a:xfrm>
            <a:off x="333828" y="3890433"/>
            <a:ext cx="812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 dirty="0" smtClean="0">
                <a:latin typeface="Footlight MT Light" pitchFamily="18" charset="0"/>
              </a:rPr>
              <a:t>En étant à l’écoute de mes clients.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90285" y="2230023"/>
            <a:ext cx="11567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 dirty="0" smtClean="0">
                <a:latin typeface="Footlight MT Light" pitchFamily="18" charset="0"/>
              </a:rPr>
              <a:t>En m’intéressant aux personnes en difficulté.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90285" y="827315"/>
            <a:ext cx="11553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400" b="1" dirty="0" smtClean="0">
                <a:latin typeface="Footlight MT Light" pitchFamily="18" charset="0"/>
              </a:rPr>
              <a:t>Je serai pierre vivante :</a:t>
            </a:r>
            <a:endParaRPr lang="fr-CA" sz="5400" b="1" dirty="0"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19866"/>
      </p:ext>
    </p:extLst>
  </p:cSld>
  <p:clrMapOvr>
    <a:masterClrMapping/>
  </p:clrMapOvr>
  <p:transition spd="slow" advClick="0" advTm="14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0"/>
                            </p:stCondLst>
                            <p:childTnLst>
                              <p:par>
                                <p:cTn id="32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800"/>
                            </p:stCondLst>
                            <p:childTnLst>
                              <p:par>
                                <p:cTn id="38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6" grpId="1"/>
      <p:bldP spid="7" grpId="0"/>
      <p:bldP spid="7" grpId="1"/>
      <p:bldP spid="10" grpId="0"/>
      <p:bldP spid="10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32230" y="275771"/>
            <a:ext cx="11727542" cy="6357258"/>
          </a:xfrm>
          <a:prstGeom prst="rect">
            <a:avLst/>
          </a:prstGeom>
          <a:solidFill>
            <a:schemeClr val="accent1">
              <a:alpha val="3000"/>
            </a:schemeClr>
          </a:solidFill>
          <a:ln w="50800">
            <a:gradFill flip="none" rotWithShape="1">
              <a:gsLst>
                <a:gs pos="39000">
                  <a:srgbClr val="FFFFFF"/>
                </a:gs>
                <a:gs pos="17000">
                  <a:srgbClr val="ADADAD"/>
                </a:gs>
                <a:gs pos="17999">
                  <a:srgbClr val="D5D5D5"/>
                </a:gs>
                <a:gs pos="36000">
                  <a:srgbClr val="636363"/>
                </a:gs>
                <a:gs pos="40000">
                  <a:srgbClr val="CFCFCF"/>
                </a:gs>
                <a:gs pos="49000">
                  <a:srgbClr val="CFCFCF"/>
                </a:gs>
                <a:gs pos="75999">
                  <a:srgbClr val="6D6D6D"/>
                </a:gs>
                <a:gs pos="90000">
                  <a:srgbClr val="FFFFFF"/>
                </a:gs>
                <a:gs pos="100000">
                  <a:srgbClr val="7F7F7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Espace réservé du contenu 3" descr="images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480" y="2203677"/>
            <a:ext cx="3148680" cy="2498952"/>
          </a:xfrm>
          <a:prstGeom prst="rect">
            <a:avLst/>
          </a:prstGeom>
          <a:solidFill>
            <a:srgbClr val="FFFFFF">
              <a:shade val="85000"/>
            </a:srgbClr>
          </a:solidFill>
          <a:ln w="69850" cap="sq">
            <a:gradFill>
              <a:gsLst>
                <a:gs pos="0">
                  <a:srgbClr val="F0F0F0"/>
                </a:gs>
                <a:gs pos="7001">
                  <a:srgbClr val="CDCDCD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188686" y="476679"/>
            <a:ext cx="1180011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4800" dirty="0" smtClean="0">
                <a:latin typeface="Century Gothic" pitchFamily="34" charset="0"/>
              </a:rPr>
              <a:t>En rendant les gens heureux autour de moi.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34856" y="2749693"/>
            <a:ext cx="674914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4800" dirty="0" smtClean="0">
                <a:latin typeface="Century Gothic" pitchFamily="34" charset="0"/>
              </a:rPr>
              <a:t>En semant le bien autour de moi.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88687" y="5346604"/>
            <a:ext cx="11814627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4800" dirty="0" smtClean="0">
                <a:latin typeface="Century Gothic" pitchFamily="34" charset="0"/>
              </a:rPr>
              <a:t>En étant sensible aux autres.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30175">
            <a:gradFill flip="none" rotWithShape="1">
              <a:gsLst>
                <a:gs pos="15000">
                  <a:srgbClr val="BEBEBE"/>
                </a:gs>
                <a:gs pos="3000">
                  <a:srgbClr val="5F5F5F"/>
                </a:gs>
                <a:gs pos="46000">
                  <a:srgbClr val="5F5F5F"/>
                </a:gs>
                <a:gs pos="71000">
                  <a:srgbClr val="B0B0B0"/>
                </a:gs>
                <a:gs pos="67000">
                  <a:srgbClr val="A3A3A3"/>
                </a:gs>
                <a:gs pos="31000">
                  <a:srgbClr val="777777"/>
                </a:gs>
                <a:gs pos="100000">
                  <a:srgbClr val="777777"/>
                </a:gs>
                <a:gs pos="100000">
                  <a:srgbClr val="C2C2C2"/>
                </a:gs>
              </a:gsLst>
              <a:lin ang="27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2542378"/>
      </p:ext>
    </p:extLst>
  </p:cSld>
  <p:clrMapOvr>
    <a:masterClrMapping/>
  </p:clrMapOvr>
  <p:transition spd="slow" advClick="0" advTm="14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4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9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600"/>
                            </p:stCondLst>
                            <p:childTnLst>
                              <p:par>
                                <p:cTn id="29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8383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600"/>
                            </p:stCondLst>
                            <p:childTnLst>
                              <p:par>
                                <p:cTn id="32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8383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600"/>
                            </p:stCondLst>
                            <p:childTnLst>
                              <p:par>
                                <p:cTn id="35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8383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6" grpId="1"/>
      <p:bldP spid="7" grpId="0"/>
      <p:bldP spid="7" grpId="1"/>
      <p:bldP spid="8" grpId="0"/>
      <p:bldP spid="8" grpId="1"/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114300">
            <a:gradFill flip="none" rotWithShape="1">
              <a:gsLst>
                <a:gs pos="40000">
                  <a:srgbClr val="51613D"/>
                </a:gs>
                <a:gs pos="40000">
                  <a:srgbClr val="9CB86E"/>
                </a:gs>
                <a:gs pos="64000">
                  <a:srgbClr val="596C44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/>
          <p:cNvSpPr/>
          <p:nvPr/>
        </p:nvSpPr>
        <p:spPr>
          <a:xfrm>
            <a:off x="261257" y="261256"/>
            <a:ext cx="11669486" cy="6371773"/>
          </a:xfrm>
          <a:prstGeom prst="rect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404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2162629" y="1799771"/>
            <a:ext cx="7576458" cy="3120572"/>
          </a:xfrm>
          <a:prstGeom prst="rect">
            <a:avLst/>
          </a:prstGeom>
          <a:gradFill flip="none" rotWithShape="1">
            <a:gsLst>
              <a:gs pos="50000">
                <a:srgbClr val="424F33"/>
              </a:gs>
              <a:gs pos="78000">
                <a:schemeClr val="accent2">
                  <a:lumMod val="50000"/>
                </a:schemeClr>
              </a:gs>
              <a:gs pos="46000">
                <a:srgbClr val="A5B88E"/>
              </a:gs>
              <a:gs pos="40000">
                <a:schemeClr val="accent2">
                  <a:lumMod val="75000"/>
                </a:schemeClr>
              </a:gs>
              <a:gs pos="31000">
                <a:schemeClr val="accent2">
                  <a:lumMod val="50000"/>
                </a:schemeClr>
              </a:gs>
              <a:gs pos="78000">
                <a:srgbClr val="404D31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Espace réservé du contenu 3" descr="Civil Rights Ministers.jpg"/>
          <p:cNvPicPr>
            <a:picLocks noGrp="1" noChangeAspect="1"/>
          </p:cNvPicPr>
          <p:nvPr>
            <p:ph idx="1"/>
          </p:nvPr>
        </p:nvPicPr>
        <p:blipFill>
          <a:blip r:embed="rId2"/>
          <a:srcRect t="18325" b="6782"/>
          <a:stretch>
            <a:fillRect/>
          </a:stretch>
        </p:blipFill>
        <p:spPr>
          <a:xfrm>
            <a:off x="2171640" y="1843314"/>
            <a:ext cx="7480360" cy="3018971"/>
          </a:xfrm>
          <a:effectLst>
            <a:softEdge rad="127000"/>
          </a:effectLst>
        </p:spPr>
      </p:pic>
      <p:sp>
        <p:nvSpPr>
          <p:cNvPr id="3" name="ZoneTexte 2"/>
          <p:cNvSpPr txBox="1"/>
          <p:nvPr/>
        </p:nvSpPr>
        <p:spPr>
          <a:xfrm>
            <a:off x="391887" y="558205"/>
            <a:ext cx="11422742" cy="849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800" b="1" dirty="0" smtClean="0">
                <a:solidFill>
                  <a:schemeClr val="bg1"/>
                </a:solidFill>
                <a:latin typeface="Calibri" pitchFamily="34" charset="0"/>
                <a:ea typeface="Microsoft JhengHei UI Light" pitchFamily="34" charset="-120"/>
                <a:cs typeface="Calibri" pitchFamily="34" charset="0"/>
              </a:rPr>
              <a:t>En apprenant  à connaître Jésus.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72457" y="5370284"/>
            <a:ext cx="10334171" cy="84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CA" sz="4800" b="1" dirty="0" smtClean="0">
                <a:solidFill>
                  <a:schemeClr val="bg1"/>
                </a:solidFill>
                <a:latin typeface="Calibri" pitchFamily="34" charset="0"/>
                <a:ea typeface="Microsoft JhengHei UI Light" pitchFamily="34" charset="-120"/>
                <a:cs typeface="Calibri" pitchFamily="34" charset="0"/>
              </a:rPr>
              <a:t>En demeurant dans l’espérance. </a:t>
            </a:r>
          </a:p>
        </p:txBody>
      </p:sp>
    </p:spTree>
    <p:extLst>
      <p:ext uri="{BB962C8B-B14F-4D97-AF65-F5344CB8AC3E}">
        <p14:creationId xmlns:p14="http://schemas.microsoft.com/office/powerpoint/2010/main" val="2982245346"/>
      </p:ext>
    </p:extLst>
  </p:cSld>
  <p:clrMapOvr>
    <a:masterClrMapping/>
  </p:clrMapOvr>
  <p:transition spd="slow" advClick="0" advTm="1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200"/>
                            </p:stCondLst>
                            <p:childTnLst>
                              <p:par>
                                <p:cTn id="30" presetID="3" presetClass="emph" presetSubtype="2" accel="50000" decel="50000" autoRev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4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000"/>
                            </p:stCondLst>
                            <p:childTnLst>
                              <p:par>
                                <p:cTn id="39" presetID="3" presetClass="emph" presetSubtype="2" accel="50000" decel="50000" autoRev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3" grpId="0"/>
      <p:bldP spid="3" grpId="1"/>
      <p:bldP spid="5" grpId="0"/>
      <p:bldP spid="5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8488C4">
                  <a:alpha val="59000"/>
                </a:srgbClr>
              </a:gs>
              <a:gs pos="53000">
                <a:srgbClr val="5C5C5C"/>
              </a:gs>
              <a:gs pos="83000">
                <a:schemeClr val="bg1">
                  <a:lumMod val="75000"/>
                  <a:lumOff val="25000"/>
                </a:schemeClr>
              </a:gs>
              <a:gs pos="100000">
                <a:srgbClr val="666699"/>
              </a:gs>
            </a:gsLst>
            <a:lin ang="13500000" scaled="1"/>
          </a:gradFill>
          <a:ln w="104775">
            <a:gradFill flip="none" rotWithShape="1">
              <a:gsLst>
                <a:gs pos="0">
                  <a:schemeClr val="bg1">
                    <a:lumMod val="65000"/>
                    <a:lumOff val="35000"/>
                  </a:schemeClr>
                </a:gs>
                <a:gs pos="53000">
                  <a:srgbClr val="494949"/>
                </a:gs>
                <a:gs pos="83000">
                  <a:schemeClr val="bg1">
                    <a:lumMod val="75000"/>
                    <a:lumOff val="25000"/>
                  </a:schemeClr>
                </a:gs>
                <a:gs pos="100000">
                  <a:schemeClr val="bg1">
                    <a:lumMod val="65000"/>
                    <a:lumOff val="3500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Espace réservé du contenu 3" descr="rocks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36912" y="337457"/>
            <a:ext cx="4134397" cy="6208486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gradFill flip="none" rotWithShape="1">
              <a:gsLst>
                <a:gs pos="0">
                  <a:srgbClr val="CBCBCB"/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464457" y="3822224"/>
            <a:ext cx="6734629" cy="258532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5400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NSimSun" pitchFamily="49" charset="-122"/>
              </a:rPr>
              <a:t>En ayant de l’ouverture aux autres.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35428" y="667658"/>
            <a:ext cx="6807200" cy="258532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5400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NSimSun" pitchFamily="49" charset="-122"/>
              </a:rPr>
              <a:t>En guidant les autres au meilleur de ma connaissance. </a:t>
            </a:r>
          </a:p>
        </p:txBody>
      </p:sp>
    </p:spTree>
    <p:extLst>
      <p:ext uri="{BB962C8B-B14F-4D97-AF65-F5344CB8AC3E}">
        <p14:creationId xmlns:p14="http://schemas.microsoft.com/office/powerpoint/2010/main" val="104698399"/>
      </p:ext>
    </p:extLst>
  </p:cSld>
  <p:clrMapOvr>
    <a:masterClrMapping/>
  </p:clrMapOvr>
  <p:transition spd="slow" advClick="0"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8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24589" y="456200"/>
            <a:ext cx="4539521" cy="6280879"/>
          </a:xfrm>
          <a:prstGeom prst="rect">
            <a:avLst/>
          </a:prstGeom>
          <a:solidFill>
            <a:schemeClr val="bg1">
              <a:lumMod val="95000"/>
              <a:lumOff val="5000"/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/>
          <a:stretch/>
        </p:blipFill>
        <p:spPr>
          <a:xfrm>
            <a:off x="7424589" y="576298"/>
            <a:ext cx="4557470" cy="6040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17949" y="975823"/>
            <a:ext cx="7406640" cy="2415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communiquant </a:t>
            </a:r>
            <a:endParaRPr lang="fr-CA" sz="4800" b="1" dirty="0" smtClean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8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 </a:t>
            </a:r>
            <a:r>
              <a:rPr lang="fr-CA" sz="4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parole de Dieu </a:t>
            </a:r>
            <a:endParaRPr lang="fr-CA" sz="4800" b="1" dirty="0" smtClean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8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aux </a:t>
            </a:r>
            <a:r>
              <a:rPr lang="fr-CA" sz="48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gens dans </a:t>
            </a:r>
            <a:r>
              <a:rPr lang="fr-CA" sz="48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 doute.</a:t>
            </a:r>
            <a:endParaRPr lang="fr-CA" sz="48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4167497"/>
            <a:ext cx="7424589" cy="167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8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donnant plus de foi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8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aux gens autour de moi.</a:t>
            </a:r>
          </a:p>
        </p:txBody>
      </p:sp>
    </p:spTree>
    <p:extLst>
      <p:ext uri="{BB962C8B-B14F-4D97-AF65-F5344CB8AC3E}">
        <p14:creationId xmlns:p14="http://schemas.microsoft.com/office/powerpoint/2010/main" val="3988521291"/>
      </p:ext>
    </p:extLst>
  </p:cSld>
  <p:clrMapOvr>
    <a:masterClrMapping/>
  </p:clrMapOvr>
  <p:transition spd="med" advClick="0" advTm="20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200"/>
                            </p:stCondLst>
                            <p:childTnLst>
                              <p:par>
                                <p:cTn id="2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3200" y="203200"/>
            <a:ext cx="11814629" cy="6458857"/>
          </a:xfrm>
          <a:prstGeom prst="rect">
            <a:avLst/>
          </a:prstGeom>
          <a:solidFill>
            <a:schemeClr val="accent1">
              <a:alpha val="0"/>
            </a:schemeClr>
          </a:solidFill>
          <a:ln w="88900">
            <a:gradFill flip="none" rotWithShape="1">
              <a:gsLst>
                <a:gs pos="0">
                  <a:srgbClr val="FFB7B7"/>
                </a:gs>
                <a:gs pos="63000">
                  <a:schemeClr val="accent6">
                    <a:lumMod val="40000"/>
                    <a:lumOff val="60000"/>
                  </a:schemeClr>
                </a:gs>
                <a:gs pos="100000">
                  <a:srgbClr val="FFB3D9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 descr="il_340x270.1345667514_nkvu.jpg"/>
          <p:cNvPicPr>
            <a:picLocks noChangeAspect="1"/>
          </p:cNvPicPr>
          <p:nvPr/>
        </p:nvPicPr>
        <p:blipFill>
          <a:blip r:embed="rId2"/>
          <a:srcRect l="19748" t="13068" r="18403" b="27673"/>
          <a:stretch>
            <a:fillRect/>
          </a:stretch>
        </p:blipFill>
        <p:spPr>
          <a:xfrm>
            <a:off x="4557486" y="1625601"/>
            <a:ext cx="2670629" cy="203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gradFill flip="none" rotWithShape="1">
              <a:gsLst>
                <a:gs pos="40000">
                  <a:srgbClr val="FFC1E0"/>
                </a:gs>
                <a:gs pos="41000">
                  <a:schemeClr val="accent6">
                    <a:lumMod val="40000"/>
                    <a:lumOff val="60000"/>
                  </a:schemeClr>
                </a:gs>
                <a:gs pos="48000">
                  <a:srgbClr val="FFDDFF"/>
                </a:gs>
              </a:gsLst>
              <a:lin ang="135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406399" y="406400"/>
            <a:ext cx="11190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smtClean="0">
                <a:solidFill>
                  <a:srgbClr val="000000"/>
                </a:solidFill>
              </a:rPr>
              <a:t>Je serai pierre vivante :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37028" y="4209142"/>
            <a:ext cx="112050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smtClean="0">
                <a:solidFill>
                  <a:srgbClr val="000000"/>
                </a:solidFill>
              </a:rPr>
              <a:t>En offrant un visage joyeux à tous, un cœur de miséricorde, mes talents, une oreille attentive autour de moi malgré ma douleur. 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97784271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200E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200E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5" grpId="1"/>
      <p:bldP spid="7" grpId="0"/>
      <p:bldP spid="7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gradFill flip="none" rotWithShape="1"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478971" y="551543"/>
            <a:ext cx="3773715" cy="5820228"/>
          </a:xfrm>
          <a:prstGeom prst="rect">
            <a:avLst/>
          </a:prstGeom>
          <a:gradFill flip="none" rotWithShape="1">
            <a:gsLst>
              <a:gs pos="59000">
                <a:srgbClr val="FFFFFF"/>
              </a:gs>
              <a:gs pos="4000">
                <a:schemeClr val="tx1">
                  <a:lumMod val="85000"/>
                </a:schemeClr>
              </a:gs>
              <a:gs pos="31000">
                <a:schemeClr val="tx2">
                  <a:lumMod val="60000"/>
                  <a:lumOff val="40000"/>
                </a:schemeClr>
              </a:gs>
              <a:gs pos="63000">
                <a:srgbClr val="E6E6E6"/>
              </a:gs>
              <a:gs pos="79000">
                <a:srgbClr val="7D8496"/>
              </a:gs>
              <a:gs pos="0">
                <a:srgbClr val="E6E6E6"/>
              </a:gs>
            </a:gsLst>
            <a:path path="circle">
              <a:fillToRect r="100000" b="100000"/>
            </a:path>
            <a:tileRect l="-100000" t="-100000"/>
          </a:gradFill>
          <a:ln w="508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4615543" y="928914"/>
            <a:ext cx="7170057" cy="2265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E0E0E0"/>
                </a:solidFill>
                <a:latin typeface="Malgun Gothic Semilight" pitchFamily="34" charset="-128"/>
                <a:ea typeface="Malgun Gothic Semilight" pitchFamily="34" charset="-128"/>
                <a:cs typeface="Malgun Gothic Semilight" pitchFamily="34" charset="-128"/>
              </a:rPr>
              <a:t>En étant disponible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E0E0E0"/>
                </a:solidFill>
                <a:latin typeface="Malgun Gothic Semilight" pitchFamily="34" charset="-128"/>
                <a:ea typeface="Malgun Gothic Semilight" pitchFamily="34" charset="-128"/>
                <a:cs typeface="Malgun Gothic Semilight" pitchFamily="34" charset="-128"/>
              </a:rPr>
              <a:t>pour mon Église et ma communauté.</a:t>
            </a:r>
          </a:p>
        </p:txBody>
      </p:sp>
      <p:pic>
        <p:nvPicPr>
          <p:cNvPr id="3" name="Image 2" descr="the-sacred-heart-of-jesus-19th-century_u-L-PP8LNX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63" y="560160"/>
            <a:ext cx="3932464" cy="58986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ZoneTexte 7"/>
          <p:cNvSpPr txBox="1"/>
          <p:nvPr/>
        </p:nvSpPr>
        <p:spPr>
          <a:xfrm>
            <a:off x="5529943" y="4238171"/>
            <a:ext cx="52251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E0E0E0"/>
                </a:solidFill>
                <a:latin typeface="Malgun Gothic Semilight" pitchFamily="34" charset="-128"/>
                <a:ea typeface="Malgun Gothic Semilight" pitchFamily="34" charset="-128"/>
                <a:cs typeface="Malgun Gothic Semilight" pitchFamily="34" charset="-128"/>
              </a:rPr>
              <a:t>En suivant les pas de Dieu.</a:t>
            </a:r>
          </a:p>
        </p:txBody>
      </p:sp>
    </p:spTree>
    <p:extLst>
      <p:ext uri="{BB962C8B-B14F-4D97-AF65-F5344CB8AC3E}">
        <p14:creationId xmlns:p14="http://schemas.microsoft.com/office/powerpoint/2010/main" val="3444517737"/>
      </p:ext>
    </p:extLst>
  </p:cSld>
  <p:clrMapOvr>
    <a:masterClrMapping/>
  </p:clrMapOvr>
  <p:transition spd="slow" advClick="0" advTm="12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800"/>
                            </p:stCondLst>
                            <p:childTnLst>
                              <p:par>
                                <p:cTn id="2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200"/>
                            </p:stCondLst>
                            <p:childTnLst>
                              <p:par>
                                <p:cTn id="28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4" grpId="0"/>
      <p:bldP spid="4" grpId="1"/>
      <p:bldP spid="8" grpId="0"/>
      <p:bldP spid="8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4171" y="174171"/>
            <a:ext cx="11829143" cy="65024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/>
          <p:cNvSpPr/>
          <p:nvPr/>
        </p:nvSpPr>
        <p:spPr>
          <a:xfrm>
            <a:off x="3657600" y="377372"/>
            <a:ext cx="4484914" cy="296091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 cmpd="sng">
            <a:gradFill flip="none" rotWithShape="1">
              <a:gsLst>
                <a:gs pos="100000">
                  <a:srgbClr val="FFFFFF"/>
                </a:gs>
                <a:gs pos="67000">
                  <a:schemeClr val="tx1">
                    <a:lumMod val="95000"/>
                  </a:schemeClr>
                </a:gs>
                <a:gs pos="17999">
                  <a:srgbClr val="FFFFFF"/>
                </a:gs>
                <a:gs pos="8000">
                  <a:schemeClr val="tx2">
                    <a:lumMod val="20000"/>
                    <a:lumOff val="80000"/>
                  </a:schemeClr>
                </a:gs>
                <a:gs pos="0">
                  <a:srgbClr val="CFCFCF"/>
                </a:gs>
                <a:gs pos="66000">
                  <a:srgbClr val="CFCFCF"/>
                </a:gs>
                <a:gs pos="4000">
                  <a:schemeClr val="tx1">
                    <a:lumMod val="85000"/>
                  </a:schemeClr>
                </a:gs>
                <a:gs pos="2000">
                  <a:srgbClr val="FFFFFF"/>
                </a:gs>
                <a:gs pos="59000">
                  <a:schemeClr val="tx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 descr="web-jesus-statue-face-graveyard-zwiebackessershutterstock-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59199" y="410028"/>
            <a:ext cx="4370616" cy="2913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377371" y="4963886"/>
            <a:ext cx="11292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dirty="0" smtClean="0">
                <a:latin typeface="Lucida Calligraphy" pitchFamily="66" charset="0"/>
              </a:rPr>
              <a:t>En  priant pour les familles en détresse.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7715" y="3860800"/>
            <a:ext cx="11654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dirty="0" smtClean="0">
                <a:latin typeface="Lucida Calligraphy" pitchFamily="66" charset="0"/>
              </a:rPr>
              <a:t> </a:t>
            </a:r>
            <a:r>
              <a:rPr lang="fr-CA" sz="4400" b="1" dirty="0" smtClean="0">
                <a:latin typeface="Lucida Calligraphy" pitchFamily="66" charset="0"/>
              </a:rPr>
              <a:t>En écoutant les malades. </a:t>
            </a:r>
          </a:p>
        </p:txBody>
      </p:sp>
    </p:spTree>
    <p:extLst>
      <p:ext uri="{BB962C8B-B14F-4D97-AF65-F5344CB8AC3E}">
        <p14:creationId xmlns:p14="http://schemas.microsoft.com/office/powerpoint/2010/main" val="4179139956"/>
      </p:ext>
    </p:extLst>
  </p:cSld>
  <p:clrMapOvr>
    <a:masterClrMapping/>
  </p:clrMapOvr>
  <p:transition spd="slow" advClick="0" advTm="12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3" presetClass="emph" presetSubtype="2" accel="50000" decel="50000" autoRev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" presetClass="emph" presetSubtype="2" accel="50000" decel="50000" autoRev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/>
      <p:bldP spid="5" grpId="1"/>
      <p:bldP spid="6" grpId="0"/>
      <p:bldP spid="6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0">
            <a:gradFill flip="none" rotWithShape="1">
              <a:gsLst>
                <a:gs pos="0">
                  <a:srgbClr val="FFFFFF"/>
                </a:gs>
                <a:gs pos="16000">
                  <a:schemeClr val="tx1">
                    <a:lumMod val="65000"/>
                  </a:schemeClr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chemeClr val="tx1">
                    <a:lumMod val="50000"/>
                  </a:schemeClr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 descr="201106112588.jpg"/>
          <p:cNvPicPr>
            <a:picLocks noChangeAspect="1"/>
          </p:cNvPicPr>
          <p:nvPr/>
        </p:nvPicPr>
        <p:blipFill>
          <a:blip r:embed="rId2"/>
          <a:srcRect r="68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537883" y="632012"/>
            <a:ext cx="4975411" cy="5768788"/>
          </a:xfrm>
          <a:prstGeom prst="rect">
            <a:avLst/>
          </a:prstGeom>
          <a:solidFill>
            <a:schemeClr val="tx1">
              <a:lumMod val="85000"/>
              <a:alpha val="22000"/>
            </a:schemeClr>
          </a:solidFill>
          <a:ln w="76200">
            <a:gradFill flip="none" rotWithShape="1">
              <a:gsLst>
                <a:gs pos="0">
                  <a:srgbClr val="FFFFFF"/>
                </a:gs>
                <a:gs pos="16000">
                  <a:schemeClr val="tx1">
                    <a:lumMod val="50000"/>
                  </a:schemeClr>
                </a:gs>
                <a:gs pos="17999">
                  <a:srgbClr val="FFFFFF"/>
                </a:gs>
                <a:gs pos="42000">
                  <a:schemeClr val="tx1">
                    <a:lumMod val="50000"/>
                  </a:schemeClr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chemeClr val="bg2">
                    <a:lumMod val="60000"/>
                    <a:lumOff val="40000"/>
                  </a:schemeClr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672352" y="753035"/>
            <a:ext cx="4733365" cy="5526741"/>
          </a:xfrm>
          <a:prstGeom prst="rect">
            <a:avLst/>
          </a:prstGeom>
          <a:gradFill>
            <a:gsLst>
              <a:gs pos="0">
                <a:srgbClr val="FFFFFF"/>
              </a:gs>
              <a:gs pos="2000">
                <a:srgbClr val="E6E6E6"/>
              </a:gs>
              <a:gs pos="32001">
                <a:schemeClr val="tx1">
                  <a:lumMod val="65000"/>
                </a:schemeClr>
              </a:gs>
              <a:gs pos="83000">
                <a:srgbClr val="E6E6E6"/>
              </a:gs>
              <a:gs pos="96000">
                <a:schemeClr val="tx1">
                  <a:lumMod val="85000"/>
                </a:schemeClr>
              </a:gs>
              <a:gs pos="100000">
                <a:srgbClr val="E6E6E6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699247" y="1129553"/>
            <a:ext cx="4666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entury Schoolbook" pitchFamily="18" charset="0"/>
                <a:ea typeface="Cambria Math" pitchFamily="18" charset="0"/>
                <a:cs typeface="Calibri" pitchFamily="34" charset="0"/>
              </a:rPr>
              <a:t>En accompagnant les malades.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1329" y="3792070"/>
            <a:ext cx="4961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entury Schoolbook" pitchFamily="18" charset="0"/>
                <a:ea typeface="Cambria Math" pitchFamily="18" charset="0"/>
                <a:cs typeface="Calibri" pitchFamily="34" charset="0"/>
              </a:rPr>
              <a:t>En participant aux chœurs de chants. </a:t>
            </a:r>
          </a:p>
        </p:txBody>
      </p:sp>
    </p:spTree>
    <p:extLst>
      <p:ext uri="{BB962C8B-B14F-4D97-AF65-F5344CB8AC3E}">
        <p14:creationId xmlns:p14="http://schemas.microsoft.com/office/powerpoint/2010/main" val="8375170"/>
      </p:ext>
    </p:extLst>
  </p:cSld>
  <p:clrMapOvr>
    <a:masterClrMapping/>
  </p:clrMapOvr>
  <p:transition spd="slow" advClick="0" advTm="1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4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4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8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  <p:bldP spid="6" grpId="0" build="allAtOnce"/>
      <p:bldP spid="7" grpId="0" build="allAtOnce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101600">
            <a:gradFill flip="none" rotWithShape="1">
              <a:gsLst>
                <a:gs pos="100000">
                  <a:srgbClr val="E6C96C"/>
                </a:gs>
                <a:gs pos="71000">
                  <a:schemeClr val="accent1">
                    <a:tint val="44500"/>
                    <a:satMod val="160000"/>
                  </a:schemeClr>
                </a:gs>
                <a:gs pos="35000">
                  <a:srgbClr val="D9B347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/>
          <p:cNvSpPr txBox="1"/>
          <p:nvPr/>
        </p:nvSpPr>
        <p:spPr>
          <a:xfrm>
            <a:off x="188258" y="1344706"/>
            <a:ext cx="481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bg2">
                    <a:lumMod val="50000"/>
                  </a:schemeClr>
                </a:solidFill>
                <a:latin typeface="Lucida Calligraphy" pitchFamily="66" charset="0"/>
              </a:rPr>
              <a:t>En réconfortant.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61365" y="282388"/>
            <a:ext cx="9332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dirty="0" smtClean="0">
                <a:solidFill>
                  <a:schemeClr val="bg2">
                    <a:lumMod val="50000"/>
                  </a:schemeClr>
                </a:solidFill>
                <a:latin typeface="Lucida Calligraphy" pitchFamily="66" charset="0"/>
              </a:rPr>
              <a:t>Je serai pierre vivante :</a:t>
            </a:r>
            <a:r>
              <a:rPr lang="fr-CA" sz="4400" dirty="0" smtClean="0">
                <a:solidFill>
                  <a:schemeClr val="bg2">
                    <a:lumMod val="50000"/>
                  </a:schemeClr>
                </a:solidFill>
                <a:latin typeface="Lucida Calligraphy" pitchFamily="66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61364" y="2259108"/>
            <a:ext cx="4383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bg2">
                    <a:lumMod val="50000"/>
                  </a:schemeClr>
                </a:solidFill>
                <a:latin typeface="Lucida Calligraphy" pitchFamily="66" charset="0"/>
              </a:rPr>
              <a:t>En étant témoin. </a:t>
            </a:r>
          </a:p>
        </p:txBody>
      </p:sp>
    </p:spTree>
    <p:extLst>
      <p:ext uri="{BB962C8B-B14F-4D97-AF65-F5344CB8AC3E}">
        <p14:creationId xmlns:p14="http://schemas.microsoft.com/office/powerpoint/2010/main" val="1649522122"/>
      </p:ext>
    </p:extLst>
  </p:cSld>
  <p:clrMapOvr>
    <a:masterClrMapping/>
  </p:clrMapOvr>
  <p:transition spd="slow" advClick="0" advTm="8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3" presetClass="emph" presetSubtype="2" accel="50000" decel="50000" autoRev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475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400"/>
                            </p:stCondLst>
                            <p:childTnLst>
                              <p:par>
                                <p:cTn id="27" presetID="3" presetClass="emph" presetSubtype="2" accel="50000" decel="50000" autoRev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77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80"/>
                            </p:stCondLst>
                            <p:childTnLst>
                              <p:par>
                                <p:cTn id="30" presetID="3" presetClass="emph" presetSubtype="2" accel="50000" decel="50000" autoRev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77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allAtOnce"/>
      <p:bldP spid="8" grpId="0"/>
      <p:bldP spid="8" grpId="1"/>
      <p:bldP spid="9" grpId="0" build="allAtOnce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1" y="3536576"/>
            <a:ext cx="11712388" cy="305248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3C4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Espace réservé du contenu 3" descr="Bible-37-1-Pierre-2-4-5-xbrchx-Shutterstock.com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2868" b="23218"/>
          <a:stretch>
            <a:fillRect/>
          </a:stretch>
        </p:blipFill>
        <p:spPr>
          <a:xfrm>
            <a:off x="170329" y="3516118"/>
            <a:ext cx="11846859" cy="316707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10" name="Rectangle 9"/>
          <p:cNvSpPr/>
          <p:nvPr/>
        </p:nvSpPr>
        <p:spPr>
          <a:xfrm>
            <a:off x="233083" y="313765"/>
            <a:ext cx="11712388" cy="305248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3C4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1" y="753035"/>
            <a:ext cx="12191999" cy="76944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4400" dirty="0" smtClean="0"/>
              <a:t>En étant près des autres.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1949823"/>
            <a:ext cx="12192000" cy="76944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4400" dirty="0" smtClean="0"/>
              <a:t>En étant une pierre d’ancrage pour les autres. </a:t>
            </a:r>
          </a:p>
        </p:txBody>
      </p:sp>
    </p:spTree>
    <p:extLst>
      <p:ext uri="{BB962C8B-B14F-4D97-AF65-F5344CB8AC3E}">
        <p14:creationId xmlns:p14="http://schemas.microsoft.com/office/powerpoint/2010/main" val="703931448"/>
      </p:ext>
    </p:extLst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600"/>
                            </p:stCondLst>
                            <p:childTnLst>
                              <p:par>
                                <p:cTn id="35" presetID="3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600"/>
                            </p:stCondLst>
                            <p:childTnLst>
                              <p:par>
                                <p:cTn id="41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6" grpId="0" build="allAtOnce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7160" y="137160"/>
            <a:ext cx="11910060" cy="6583680"/>
          </a:xfrm>
          <a:prstGeom prst="rect">
            <a:avLst/>
          </a:prstGeom>
          <a:noFill/>
          <a:ln w="85725" cmpd="thickThin">
            <a:gradFill flip="none" rotWithShape="1">
              <a:gsLst>
                <a:gs pos="89000">
                  <a:schemeClr val="accent4">
                    <a:lumMod val="75000"/>
                  </a:schemeClr>
                </a:gs>
                <a:gs pos="66000">
                  <a:schemeClr val="accent4">
                    <a:lumMod val="60000"/>
                    <a:lumOff val="40000"/>
                  </a:schemeClr>
                </a:gs>
                <a:gs pos="82000">
                  <a:schemeClr val="accent4">
                    <a:lumMod val="5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/>
          <p:cNvSpPr/>
          <p:nvPr/>
        </p:nvSpPr>
        <p:spPr>
          <a:xfrm>
            <a:off x="811530" y="480060"/>
            <a:ext cx="4377690" cy="5852160"/>
          </a:xfrm>
          <a:prstGeom prst="rect">
            <a:avLst/>
          </a:prstGeom>
          <a:gradFill flip="none" rotWithShape="1">
            <a:gsLst>
              <a:gs pos="42000">
                <a:srgbClr val="000066"/>
              </a:gs>
              <a:gs pos="52000">
                <a:srgbClr val="3658AC"/>
              </a:gs>
              <a:gs pos="52000">
                <a:srgbClr val="22376C"/>
              </a:gs>
            </a:gsLst>
            <a:path path="circle">
              <a:fillToRect r="100000" b="100000"/>
            </a:path>
            <a:tileRect l="-100000" t="-100000"/>
          </a:gradFill>
          <a:ln w="60325" cmpd="thickThin">
            <a:gradFill>
              <a:gsLst>
                <a:gs pos="22000">
                  <a:schemeClr val="bg1">
                    <a:lumMod val="50000"/>
                    <a:lumOff val="50000"/>
                  </a:schemeClr>
                </a:gs>
                <a:gs pos="50000">
                  <a:srgbClr val="22376C"/>
                </a:gs>
                <a:gs pos="100000">
                  <a:srgbClr val="3658AC"/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948690" y="617220"/>
            <a:ext cx="4137660" cy="56349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6057900" y="971550"/>
            <a:ext cx="5097780" cy="47089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fr-CA" sz="6000" b="1" i="1" dirty="0" smtClean="0">
                <a:ln>
                  <a:solidFill>
                    <a:schemeClr val="tx1">
                      <a:lumMod val="65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3658AC"/>
                    </a:gs>
                    <a:gs pos="40000">
                      <a:srgbClr val="3D63C1"/>
                    </a:gs>
                    <a:gs pos="67000">
                      <a:srgbClr val="7C96D6"/>
                    </a:gs>
                    <a:gs pos="68000">
                      <a:srgbClr val="6785CF"/>
                    </a:gs>
                    <a:gs pos="100000">
                      <a:srgbClr val="7E9CFA"/>
                    </a:gs>
                  </a:gsLst>
                  <a:lin ang="4500000" scaled="0"/>
                  <a:tileRect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Et toi, comment  seras-tu Pierre vivante?</a:t>
            </a:r>
            <a:endParaRPr lang="fr-CA" sz="6000" b="1" dirty="0">
              <a:ln>
                <a:solidFill>
                  <a:schemeClr val="tx1">
                    <a:lumMod val="65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3658AC"/>
                  </a:gs>
                  <a:gs pos="40000">
                    <a:srgbClr val="3D63C1"/>
                  </a:gs>
                  <a:gs pos="67000">
                    <a:srgbClr val="7C96D6"/>
                  </a:gs>
                  <a:gs pos="68000">
                    <a:srgbClr val="6785CF"/>
                  </a:gs>
                  <a:gs pos="100000">
                    <a:srgbClr val="7E9CFA"/>
                  </a:gs>
                </a:gsLst>
                <a:lin ang="4500000" scaled="0"/>
                <a:tileRect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nstantia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" y="560069"/>
            <a:ext cx="4240530" cy="5714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246315"/>
      </p:ext>
    </p:extLst>
  </p:cSld>
  <p:clrMapOvr>
    <a:masterClrMapping/>
  </p:clrMapOvr>
  <p:transition spd="slow" advClick="0" advTm="1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800"/>
                            </p:stCondLst>
                            <p:childTnLst>
                              <p:par>
                                <p:cTn id="32" presetID="3" presetClass="emph" presetSubtype="2" accel="50000" decel="50000" autoRev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26" y="478302"/>
            <a:ext cx="4375051" cy="5922498"/>
          </a:xfrm>
          <a:prstGeom prst="rect">
            <a:avLst/>
          </a:prstGeom>
          <a:gradFill>
            <a:gsLst>
              <a:gs pos="78000">
                <a:srgbClr val="DDEBCF"/>
              </a:gs>
              <a:gs pos="50000">
                <a:srgbClr val="9CB86E"/>
              </a:gs>
              <a:gs pos="100000">
                <a:srgbClr val="86B755"/>
              </a:gs>
            </a:gsLst>
            <a:lin ang="13500000" scaled="0"/>
          </a:gradFill>
          <a:ln w="60325">
            <a:gradFill flip="none" rotWithShape="1">
              <a:gsLst>
                <a:gs pos="90000">
                  <a:srgbClr val="4D6C2E"/>
                </a:gs>
                <a:gs pos="39000">
                  <a:srgbClr val="789549"/>
                </a:gs>
                <a:gs pos="36000">
                  <a:srgbClr val="49672B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/>
          <p:cNvSpPr/>
          <p:nvPr/>
        </p:nvSpPr>
        <p:spPr>
          <a:xfrm>
            <a:off x="211015" y="168812"/>
            <a:ext cx="11788727" cy="6499274"/>
          </a:xfrm>
          <a:prstGeom prst="rect">
            <a:avLst/>
          </a:prstGeom>
          <a:noFill/>
          <a:ln w="76200" cmpd="sng">
            <a:gradFill flip="none" rotWithShape="1">
              <a:gsLst>
                <a:gs pos="36000">
                  <a:srgbClr val="156B13"/>
                </a:gs>
                <a:gs pos="52000">
                  <a:srgbClr val="9CB86E"/>
                </a:gs>
                <a:gs pos="71000">
                  <a:srgbClr val="0E470D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472" y="633046"/>
            <a:ext cx="4079632" cy="5598941"/>
          </a:xfrm>
          <a:prstGeom prst="rect">
            <a:avLst/>
          </a:prstGeom>
          <a:noFill/>
          <a:ln w="31750">
            <a:solidFill>
              <a:srgbClr val="4D6C2E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345809" y="1237007"/>
            <a:ext cx="4773637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127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pPr algn="ctr"/>
            <a:r>
              <a:rPr lang="fr-CA" sz="8800" b="1" i="1" cap="none" spc="50" dirty="0" smtClean="0">
                <a:ln w="11430">
                  <a:noFill/>
                </a:ln>
                <a:gradFill flip="none" rotWithShape="1">
                  <a:gsLst>
                    <a:gs pos="14000">
                      <a:schemeClr val="bg1">
                        <a:lumMod val="85000"/>
                        <a:lumOff val="15000"/>
                      </a:schemeClr>
                    </a:gs>
                    <a:gs pos="16000">
                      <a:schemeClr val="bg1">
                        <a:lumMod val="75000"/>
                        <a:lumOff val="25000"/>
                      </a:schemeClr>
                    </a:gs>
                    <a:gs pos="93000">
                      <a:srgbClr val="156B13"/>
                    </a:gs>
                  </a:gsLst>
                  <a:lin ang="159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 Light" pitchFamily="34" charset="0"/>
                <a:ea typeface="Calibri" panose="020F0502020204030204" pitchFamily="34" charset="0"/>
                <a:cs typeface="Calibri Light" pitchFamily="34" charset="0"/>
              </a:rPr>
              <a:t>JE SERAI PIERRE VIVANTE :</a:t>
            </a:r>
            <a:endParaRPr lang="fr-CA" sz="8800" b="1" cap="none" spc="50" dirty="0">
              <a:ln w="11430">
                <a:noFill/>
              </a:ln>
              <a:gradFill flip="none" rotWithShape="1">
                <a:gsLst>
                  <a:gs pos="14000">
                    <a:schemeClr val="bg1">
                      <a:lumMod val="85000"/>
                      <a:lumOff val="15000"/>
                    </a:schemeClr>
                  </a:gs>
                  <a:gs pos="16000">
                    <a:schemeClr val="bg1">
                      <a:lumMod val="75000"/>
                      <a:lumOff val="25000"/>
                    </a:schemeClr>
                  </a:gs>
                  <a:gs pos="93000">
                    <a:srgbClr val="156B13"/>
                  </a:gs>
                </a:gsLst>
                <a:lin ang="159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353535"/>
      </p:ext>
    </p:extLst>
  </p:cSld>
  <p:clrMapOvr>
    <a:masterClrMapping/>
  </p:clrMapOvr>
  <p:transition spd="slow" advClick="0" advTm="8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3" presetClass="emph" presetSubtype="2" accel="50000" decel="50000" autoRev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280" y="172995"/>
            <a:ext cx="11887201" cy="6524368"/>
          </a:xfrm>
          <a:prstGeom prst="rect">
            <a:avLst/>
          </a:prstGeom>
          <a:gradFill flip="none" rotWithShape="1">
            <a:gsLst>
              <a:gs pos="0">
                <a:srgbClr val="C8CAE6"/>
              </a:gs>
              <a:gs pos="0">
                <a:srgbClr val="C9CAE5"/>
              </a:gs>
              <a:gs pos="0">
                <a:srgbClr val="AAAFBA"/>
              </a:gs>
              <a:gs pos="49000">
                <a:srgbClr val="CACBE4"/>
              </a:gs>
              <a:gs pos="100000">
                <a:srgbClr val="979DAB"/>
              </a:gs>
              <a:gs pos="100000">
                <a:srgbClr val="CECFE8"/>
              </a:gs>
            </a:gsLst>
            <a:path path="circle">
              <a:fillToRect l="100000" t="100000"/>
            </a:path>
            <a:tileRect r="-100000" b="-100000"/>
          </a:gradFill>
          <a:ln w="101600">
            <a:gradFill flip="none" rotWithShape="1">
              <a:gsLst>
                <a:gs pos="50000">
                  <a:schemeClr val="bg2">
                    <a:lumMod val="75000"/>
                  </a:schemeClr>
                </a:gs>
                <a:gs pos="14000">
                  <a:schemeClr val="bg2">
                    <a:lumMod val="75000"/>
                  </a:schemeClr>
                </a:gs>
                <a:gs pos="17999">
                  <a:schemeClr val="bg1">
                    <a:lumMod val="50000"/>
                    <a:lumOff val="50000"/>
                  </a:schemeClr>
                </a:gs>
                <a:gs pos="42000">
                  <a:srgbClr val="636363"/>
                </a:gs>
                <a:gs pos="27000">
                  <a:schemeClr val="tx1">
                    <a:lumMod val="65000"/>
                  </a:schemeClr>
                </a:gs>
                <a:gs pos="66000">
                  <a:schemeClr val="bg2">
                    <a:lumMod val="75000"/>
                  </a:schemeClr>
                </a:gs>
                <a:gs pos="52000">
                  <a:schemeClr val="bg2">
                    <a:lumMod val="75000"/>
                  </a:schemeClr>
                </a:gs>
                <a:gs pos="59000">
                  <a:schemeClr val="tx1"/>
                </a:gs>
                <a:gs pos="52000">
                  <a:srgbClr val="7F7F7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Rectangle 3"/>
          <p:cNvSpPr/>
          <p:nvPr/>
        </p:nvSpPr>
        <p:spPr>
          <a:xfrm>
            <a:off x="419725" y="509666"/>
            <a:ext cx="4422098" cy="5801193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7200000" scaled="0"/>
            <a:tileRect/>
          </a:gradFill>
          <a:ln w="76200">
            <a:gradFill flip="none" rotWithShape="1">
              <a:gsLst>
                <a:gs pos="0">
                  <a:schemeClr val="bg1">
                    <a:lumMod val="75000"/>
                    <a:lumOff val="25000"/>
                  </a:schemeClr>
                </a:gs>
                <a:gs pos="7001">
                  <a:schemeClr val="bg1">
                    <a:lumMod val="50000"/>
                    <a:lumOff val="50000"/>
                  </a:schemeClr>
                </a:gs>
                <a:gs pos="32001">
                  <a:srgbClr val="7D8496"/>
                </a:gs>
                <a:gs pos="47000">
                  <a:srgbClr val="6A5C7A"/>
                </a:gs>
                <a:gs pos="85001">
                  <a:srgbClr val="7D8496"/>
                </a:gs>
                <a:gs pos="29000">
                  <a:srgbClr val="E6E6E6"/>
                </a:gs>
              </a:gsLst>
              <a:lin ang="3000000" scaled="0"/>
              <a:tileRect/>
            </a:gra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t="4062" r="3083"/>
          <a:stretch>
            <a:fillRect/>
          </a:stretch>
        </p:blipFill>
        <p:spPr>
          <a:xfrm>
            <a:off x="629591" y="734519"/>
            <a:ext cx="4053621" cy="5404828"/>
          </a:xfrm>
          <a:prstGeom prst="rect">
            <a:avLst/>
          </a:prstGeom>
          <a:solidFill>
            <a:srgbClr val="FFFFFF">
              <a:shade val="85000"/>
            </a:srgbClr>
          </a:solidFill>
          <a:ln w="73025" cap="sq">
            <a:gradFill>
              <a:gsLst>
                <a:gs pos="7000">
                  <a:schemeClr val="accent6">
                    <a:lumMod val="40000"/>
                    <a:lumOff val="60000"/>
                  </a:schemeClr>
                </a:gs>
                <a:gs pos="39000">
                  <a:schemeClr val="accent6">
                    <a:lumMod val="60000"/>
                    <a:lumOff val="40000"/>
                  </a:schemeClr>
                </a:gs>
                <a:gs pos="76000">
                  <a:srgbClr val="653E7A"/>
                </a:gs>
                <a:gs pos="42000">
                  <a:srgbClr val="653E7A"/>
                </a:gs>
                <a:gs pos="12000">
                  <a:srgbClr val="B595C7"/>
                </a:gs>
                <a:gs pos="12000">
                  <a:schemeClr val="accent6">
                    <a:lumMod val="75000"/>
                  </a:schemeClr>
                </a:gs>
                <a:gs pos="74000">
                  <a:schemeClr val="accent6">
                    <a:lumMod val="60000"/>
                    <a:lumOff val="40000"/>
                  </a:schemeClr>
                </a:gs>
                <a:gs pos="98000">
                  <a:schemeClr val="tx1">
                    <a:lumMod val="50000"/>
                  </a:schemeClr>
                </a:gs>
              </a:gsLst>
              <a:lin ang="8400000" scaled="0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slope"/>
            <a:contourClr>
              <a:srgbClr val="FFFFFF"/>
            </a:contourClr>
          </a:sp3d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461686" y="1569308"/>
            <a:ext cx="646258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sz="6000" i="0" u="none" strike="noStrike" cap="none" spc="300" normalizeH="0" dirty="0" smtClean="0">
                <a:ln w="19050">
                  <a:gradFill flip="none" rotWithShape="1">
                    <a:gsLst>
                      <a:gs pos="0">
                        <a:schemeClr val="accent6">
                          <a:lumMod val="50000"/>
                        </a:schemeClr>
                      </a:gs>
                      <a:gs pos="20000">
                        <a:schemeClr val="accent6">
                          <a:lumMod val="50000"/>
                        </a:schemeClr>
                      </a:gs>
                      <a:gs pos="50000">
                        <a:srgbClr val="653E7A"/>
                      </a:gs>
                      <a:gs pos="75000">
                        <a:srgbClr val="472C56"/>
                      </a:gs>
                      <a:gs pos="89999">
                        <a:srgbClr val="372242"/>
                      </a:gs>
                      <a:gs pos="100000">
                        <a:srgbClr val="9A0000"/>
                      </a:gs>
                    </a:gsLst>
                    <a:lin ang="5400000" scaled="1"/>
                    <a:tileRect/>
                  </a:gradFill>
                </a:ln>
                <a:blipFill dpi="0" rotWithShape="1">
                  <a:blip r:embed="rId3">
                    <a:alphaModFix amt="61000"/>
                  </a:blip>
                  <a:srcRect/>
                  <a:tile tx="0" ty="0" sx="100000" sy="100000" flip="none" algn="tl"/>
                </a:blipFill>
                <a:effectLst/>
                <a:latin typeface="Goudy Old Style" pitchFamily="18" charset="0"/>
                <a:ea typeface="Calibri" pitchFamily="34" charset="0"/>
                <a:cs typeface="Times New Roman" pitchFamily="18" charset="0"/>
              </a:rPr>
              <a:t>En étant attentif à mes amis qui ont besoin de moi, en les aimants. </a:t>
            </a:r>
            <a:endParaRPr kumimoji="0" lang="fr-CA" sz="6000" i="0" u="none" strike="noStrike" cap="none" spc="300" normalizeH="0" dirty="0" smtClean="0">
              <a:ln w="19050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20000">
                      <a:schemeClr val="accent6">
                        <a:lumMod val="50000"/>
                      </a:schemeClr>
                    </a:gs>
                    <a:gs pos="50000">
                      <a:srgbClr val="653E7A"/>
                    </a:gs>
                    <a:gs pos="75000">
                      <a:srgbClr val="472C56"/>
                    </a:gs>
                    <a:gs pos="89999">
                      <a:srgbClr val="372242"/>
                    </a:gs>
                    <a:gs pos="100000">
                      <a:srgbClr val="9A0000"/>
                    </a:gs>
                  </a:gsLst>
                  <a:lin ang="5400000" scaled="1"/>
                  <a:tileRect/>
                </a:gradFill>
              </a:ln>
              <a:blipFill dpi="0" rotWithShape="1">
                <a:blip r:embed="rId3">
                  <a:alphaModFix amt="61000"/>
                </a:blip>
                <a:srcRect/>
                <a:tile tx="0" ty="0" sx="100000" sy="100000" flip="none" algn="tl"/>
              </a:blipFill>
              <a:effectLst/>
              <a:latin typeface="Goudy Old Style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47914"/>
      </p:ext>
    </p:extLst>
  </p:cSld>
  <p:clrMapOvr>
    <a:masterClrMapping/>
  </p:clrMapOvr>
  <p:transition spd="slow" advClick="0" advTm="1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animScale>
                                      <p:cBhvr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1450" y="179882"/>
            <a:ext cx="11844338" cy="6506668"/>
          </a:xfrm>
          <a:prstGeom prst="rect">
            <a:avLst/>
          </a:prstGeom>
          <a:noFill/>
          <a:ln w="101600" cmpd="thickThin">
            <a:gradFill flip="none" rotWithShape="1">
              <a:gsLst>
                <a:gs pos="0">
                  <a:srgbClr val="000000"/>
                </a:gs>
                <a:gs pos="17000">
                  <a:schemeClr val="accent6">
                    <a:lumMod val="50000"/>
                  </a:schemeClr>
                </a:gs>
                <a:gs pos="41000">
                  <a:schemeClr val="accent5">
                    <a:lumMod val="75000"/>
                  </a:schemeClr>
                </a:gs>
                <a:gs pos="100000">
                  <a:srgbClr val="7005D4"/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5" y="642691"/>
            <a:ext cx="4228650" cy="5600712"/>
          </a:xfrm>
          <a:prstGeom prst="rect">
            <a:avLst/>
          </a:prstGeom>
          <a:ln w="127000" cap="sq" cmpd="thickThin">
            <a:gradFill flip="none" rotWithShape="1">
              <a:gsLst>
                <a:gs pos="0">
                  <a:srgbClr val="000000"/>
                </a:gs>
                <a:gs pos="100000">
                  <a:schemeClr val="accent6">
                    <a:lumMod val="50000"/>
                  </a:schemeClr>
                </a:gs>
                <a:gs pos="56000">
                  <a:srgbClr val="3A2448"/>
                </a:gs>
                <a:gs pos="76000">
                  <a:srgbClr val="7005D4"/>
                </a:gs>
                <a:gs pos="38000">
                  <a:schemeClr val="accent6">
                    <a:lumMod val="50000"/>
                  </a:schemeClr>
                </a:gs>
              </a:gsLst>
              <a:lin ang="13500000" scaled="1"/>
              <a:tileRect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ZoneTexte 2"/>
          <p:cNvSpPr txBox="1"/>
          <p:nvPr/>
        </p:nvSpPr>
        <p:spPr>
          <a:xfrm>
            <a:off x="5551982" y="1364105"/>
            <a:ext cx="61759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600" b="1" dirty="0" smtClean="0">
                <a:ln w="900" cmpd="sng">
                  <a:solidFill>
                    <a:schemeClr val="tx1">
                      <a:lumMod val="5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3A2448">
                      <a:alpha val="60000"/>
                    </a:srgbClr>
                  </a:glow>
                  <a:innerShdw blurRad="101600" dist="76200" dir="5400000">
                    <a:srgbClr val="FEE67E">
                      <a:alpha val="73725"/>
                    </a:srgbClr>
                  </a:innerShdw>
                </a:effectLst>
                <a:latin typeface="Centaur" pitchFamily="18" charset="0"/>
                <a:cs typeface="MV Boli" pitchFamily="2" charset="0"/>
              </a:rPr>
              <a:t>En étant disponible et à l’écoute pour les personnes qui sont malades. </a:t>
            </a:r>
          </a:p>
        </p:txBody>
      </p:sp>
    </p:spTree>
    <p:extLst>
      <p:ext uri="{BB962C8B-B14F-4D97-AF65-F5344CB8AC3E}">
        <p14:creationId xmlns:p14="http://schemas.microsoft.com/office/powerpoint/2010/main" val="849364692"/>
      </p:ext>
    </p:extLst>
  </p:cSld>
  <p:clrMapOvr>
    <a:masterClrMapping/>
  </p:clrMapOvr>
  <p:transition spd="slow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3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20520971">
            <a:off x="-2251416" y="-342469"/>
            <a:ext cx="14152691" cy="728944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  <a:sp3d extrusionH="57150">
              <a:bevelT w="82550" h="38100" prst="coolSlant"/>
            </a:sp3d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12200" b="1" i="1" spc="300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CA" sz="12200" b="1" i="1" spc="300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toi, </a:t>
            </a: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fr-CA" sz="107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  seras-tu</a:t>
            </a:r>
            <a: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10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CA" sz="10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9800" b="1" i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fr-CA" sz="12200" b="1" i="1" dirty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Pierre vivante?</a:t>
            </a: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b="1" i="1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dirty="0">
              <a:ln>
                <a:solidFill>
                  <a:schemeClr val="bg1">
                    <a:lumMod val="65000"/>
                  </a:schemeClr>
                </a:solidFill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6291266"/>
      </p:ext>
    </p:extLst>
  </p:cSld>
  <p:clrMapOvr>
    <a:masterClrMapping/>
  </p:clrMapOvr>
  <p:transition spd="med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15362" y="500063"/>
            <a:ext cx="3057525" cy="5900737"/>
          </a:xfrm>
          <a:prstGeom prst="rect">
            <a:avLst/>
          </a:prstGeom>
          <a:noFill/>
          <a:ln w="101600">
            <a:gradFill flip="none" rotWithShape="1">
              <a:gsLst>
                <a:gs pos="0">
                  <a:schemeClr val="tx1">
                    <a:lumMod val="50000"/>
                  </a:schemeClr>
                </a:gs>
                <a:gs pos="7001">
                  <a:schemeClr val="tx1">
                    <a:lumMod val="65000"/>
                  </a:schemeClr>
                </a:gs>
                <a:gs pos="32001">
                  <a:schemeClr val="bg2">
                    <a:lumMod val="40000"/>
                    <a:lumOff val="60000"/>
                  </a:schemeClr>
                </a:gs>
                <a:gs pos="47000">
                  <a:schemeClr val="tx2">
                    <a:lumMod val="75000"/>
                  </a:schemeClr>
                </a:gs>
                <a:gs pos="17000">
                  <a:srgbClr val="7D8496"/>
                </a:gs>
                <a:gs pos="73000">
                  <a:schemeClr val="bg2">
                    <a:lumMod val="75000"/>
                    <a:alpha val="88000"/>
                  </a:schemeClr>
                </a:gs>
              </a:gsLst>
              <a:lin ang="3600000" scaled="0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24" y="632261"/>
            <a:ext cx="2786063" cy="564265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85763" y="885826"/>
            <a:ext cx="7743825" cy="51706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CA" sz="6600" b="1" dirty="0" smtClean="0">
                <a:ln/>
                <a:gradFill flip="none" rotWithShape="1">
                  <a:gsLst>
                    <a:gs pos="100000">
                      <a:srgbClr val="5378C9"/>
                    </a:gs>
                    <a:gs pos="64000">
                      <a:srgbClr val="2D4B8F"/>
                    </a:gs>
                    <a:gs pos="16000">
                      <a:schemeClr val="bg1">
                        <a:lumMod val="65000"/>
                        <a:lumOff val="35000"/>
                      </a:schemeClr>
                    </a:gs>
                    <a:gs pos="66000">
                      <a:srgbClr val="3559A9"/>
                    </a:gs>
                  </a:gsLst>
                  <a:lin ang="5400000" scaled="1"/>
                  <a:tileRect/>
                </a:gradFill>
                <a:latin typeface="Comic Sans MS" pitchFamily="66" charset="0"/>
              </a:rPr>
              <a:t>En essayant d’aimer mon prochain comme Jésus nous a aimés.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836" y="214313"/>
            <a:ext cx="11777663" cy="6457949"/>
          </a:xfrm>
          <a:prstGeom prst="rect">
            <a:avLst/>
          </a:prstGeom>
          <a:noFill/>
          <a:ln w="101600">
            <a:gradFill flip="none" rotWithShape="1">
              <a:gsLst>
                <a:gs pos="0">
                  <a:schemeClr val="tx1">
                    <a:lumMod val="50000"/>
                  </a:schemeClr>
                </a:gs>
                <a:gs pos="7001">
                  <a:schemeClr val="tx1">
                    <a:lumMod val="65000"/>
                  </a:schemeClr>
                </a:gs>
                <a:gs pos="32001">
                  <a:schemeClr val="bg2">
                    <a:lumMod val="40000"/>
                    <a:lumOff val="60000"/>
                  </a:schemeClr>
                </a:gs>
                <a:gs pos="47000">
                  <a:schemeClr val="tx2">
                    <a:lumMod val="75000"/>
                  </a:schemeClr>
                </a:gs>
                <a:gs pos="17000">
                  <a:srgbClr val="7D8496"/>
                </a:gs>
                <a:gs pos="73000">
                  <a:schemeClr val="bg2">
                    <a:lumMod val="75000"/>
                    <a:alpha val="88000"/>
                  </a:schemeClr>
                </a:gs>
              </a:gsLst>
              <a:lin ang="36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288794"/>
      </p:ext>
    </p:extLst>
  </p:cSld>
  <p:clrMapOvr>
    <a:masterClrMapping/>
  </p:clrMapOvr>
  <p:transition spd="slow" advClick="0" advTm="10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1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600"/>
                            </p:stCondLst>
                            <p:childTnLst>
                              <p:par>
                                <p:cTn id="24" presetID="25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12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8687" y="275770"/>
            <a:ext cx="5515427" cy="6379029"/>
          </a:xfrm>
          <a:prstGeom prst="rect">
            <a:avLst/>
          </a:prstGeom>
          <a:noFill/>
          <a:ln w="82550" cmpd="thickThin">
            <a:gradFill flip="none" rotWithShape="1">
              <a:gsLst>
                <a:gs pos="25000">
                  <a:schemeClr val="bg1">
                    <a:lumMod val="85000"/>
                    <a:lumOff val="15000"/>
                  </a:schemeClr>
                </a:gs>
                <a:gs pos="29000">
                  <a:schemeClr val="bg1">
                    <a:lumMod val="50000"/>
                    <a:lumOff val="50000"/>
                  </a:schemeClr>
                </a:gs>
                <a:gs pos="37000">
                  <a:schemeClr val="bg1">
                    <a:lumMod val="85000"/>
                    <a:lumOff val="1500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5889812" y="3530387"/>
            <a:ext cx="5905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dirty="0" smtClean="0"/>
              <a:t>En étant patiente envers les personnes  malades. </a:t>
            </a:r>
            <a:endParaRPr lang="fr-CA" sz="4800" dirty="0"/>
          </a:p>
        </p:txBody>
      </p:sp>
      <p:sp>
        <p:nvSpPr>
          <p:cNvPr id="6" name="ZoneTexte 5"/>
          <p:cNvSpPr txBox="1"/>
          <p:nvPr/>
        </p:nvSpPr>
        <p:spPr>
          <a:xfrm>
            <a:off x="5874016" y="951754"/>
            <a:ext cx="6066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dirty="0" smtClean="0"/>
              <a:t>En m’engageant avec le sourire.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5876366" y="295835"/>
            <a:ext cx="6131858" cy="6387353"/>
          </a:xfrm>
          <a:prstGeom prst="rect">
            <a:avLst/>
          </a:prstGeom>
          <a:noFill/>
          <a:ln w="82550" cmpd="thickThin">
            <a:gradFill flip="none" rotWithShape="1">
              <a:gsLst>
                <a:gs pos="25000">
                  <a:schemeClr val="bg1">
                    <a:lumMod val="85000"/>
                    <a:lumOff val="15000"/>
                  </a:schemeClr>
                </a:gs>
                <a:gs pos="29000">
                  <a:schemeClr val="bg1">
                    <a:lumMod val="50000"/>
                    <a:lumOff val="50000"/>
                  </a:schemeClr>
                </a:gs>
                <a:gs pos="37000">
                  <a:schemeClr val="bg1">
                    <a:lumMod val="85000"/>
                    <a:lumOff val="1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0025359"/>
      </p:ext>
    </p:extLst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200"/>
                            </p:stCondLst>
                            <p:childTnLst>
                              <p:par>
                                <p:cTn id="21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800"/>
                            </p:stCondLst>
                            <p:childTnLst>
                              <p:par>
                                <p:cTn id="24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5" grpId="1"/>
      <p:bldP spid="6" grpId="0"/>
      <p:bldP spid="6" grpId="1"/>
      <p:bldP spid="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5771" y="435429"/>
            <a:ext cx="11596915" cy="6037942"/>
          </a:xfrm>
          <a:prstGeom prst="rect">
            <a:avLst/>
          </a:prstGeom>
          <a:gradFill flip="none" rotWithShape="1">
            <a:gsLst>
              <a:gs pos="0">
                <a:srgbClr val="5C3870"/>
              </a:gs>
              <a:gs pos="3000">
                <a:srgbClr val="59366C"/>
              </a:gs>
              <a:gs pos="86000">
                <a:srgbClr val="554A62">
                  <a:alpha val="57255"/>
                </a:srgbClr>
              </a:gs>
              <a:gs pos="86000">
                <a:srgbClr val="242424"/>
              </a:gs>
              <a:gs pos="100000">
                <a:srgbClr val="543466"/>
              </a:gs>
            </a:gsLst>
            <a:path path="circle">
              <a:fillToRect r="100000" b="100000"/>
            </a:path>
            <a:tileRect l="-100000" t="-100000"/>
          </a:gradFill>
          <a:ln w="73025"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333827" y="3890433"/>
            <a:ext cx="1072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 dirty="0" smtClean="0">
                <a:latin typeface="Footlight MT Light" pitchFamily="18" charset="0"/>
              </a:rPr>
              <a:t>En étant à l’écoute de mes clients.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90285" y="2230023"/>
            <a:ext cx="11567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 dirty="0" smtClean="0">
                <a:latin typeface="Footlight MT Light" pitchFamily="18" charset="0"/>
              </a:rPr>
              <a:t>En m’intéressant aux personnes </a:t>
            </a:r>
          </a:p>
          <a:p>
            <a:pPr algn="ctr"/>
            <a:r>
              <a:rPr lang="fr-CA" sz="4800" b="1" dirty="0" smtClean="0">
                <a:latin typeface="Footlight MT Light" pitchFamily="18" charset="0"/>
              </a:rPr>
              <a:t>en difficulté.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0" y="361959"/>
            <a:ext cx="11553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400" b="1" dirty="0" smtClean="0">
                <a:latin typeface="Footlight MT Light" pitchFamily="18" charset="0"/>
              </a:rPr>
              <a:t>Je serai pierre vivante :</a:t>
            </a:r>
            <a:endParaRPr lang="fr-CA" sz="5400" b="1" dirty="0"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500627"/>
      </p:ext>
    </p:extLst>
  </p:cSld>
  <p:clrMapOvr>
    <a:masterClrMapping/>
  </p:clrMapOvr>
  <p:transition spd="slow" advClick="0" advTm="12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800"/>
                            </p:stCondLst>
                            <p:childTnLst>
                              <p:par>
                                <p:cTn id="33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6" grpId="1"/>
      <p:bldP spid="7" grpId="0"/>
      <p:bldP spid="7" grpId="1"/>
      <p:bldP spid="10" grpId="0"/>
      <p:bldP spid="10" grpId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 cmpd="sng">
            <a:gradFill flip="none" rotWithShape="1">
              <a:gsLst>
                <a:gs pos="49000">
                  <a:srgbClr val="AF8A21"/>
                </a:gs>
                <a:gs pos="84000">
                  <a:srgbClr val="B48E22"/>
                </a:gs>
                <a:gs pos="57000">
                  <a:srgbClr val="DDD3BD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211015" y="234462"/>
            <a:ext cx="11781693" cy="6389076"/>
          </a:xfrm>
          <a:prstGeom prst="rect">
            <a:avLst/>
          </a:prstGeom>
          <a:gradFill flip="none" rotWithShape="1">
            <a:gsLst>
              <a:gs pos="21000">
                <a:srgbClr val="DDD2BD"/>
              </a:gs>
              <a:gs pos="100000">
                <a:srgbClr val="EAE3D6"/>
              </a:gs>
              <a:gs pos="48000">
                <a:srgbClr val="EEE9DE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433754" y="480647"/>
            <a:ext cx="11324491" cy="5908430"/>
          </a:xfrm>
          <a:prstGeom prst="rect">
            <a:avLst/>
          </a:prstGeom>
          <a:solidFill>
            <a:schemeClr val="accent1">
              <a:lumMod val="40000"/>
              <a:lumOff val="60000"/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/>
          <p:cNvSpPr/>
          <p:nvPr/>
        </p:nvSpPr>
        <p:spPr>
          <a:xfrm>
            <a:off x="820616" y="973014"/>
            <a:ext cx="6202022" cy="4801635"/>
          </a:xfrm>
          <a:prstGeom prst="rect">
            <a:avLst/>
          </a:prstGeom>
          <a:noFill/>
          <a:ln w="28575" cap="sq" cmpd="thickThin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En </a:t>
            </a:r>
            <a:r>
              <a:rPr lang="fr-CA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n’ayant </a:t>
            </a:r>
            <a:r>
              <a:rPr lang="fr-CA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pas </a:t>
            </a:r>
            <a:r>
              <a:rPr lang="fr-CA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peur </a:t>
            </a:r>
            <a:r>
              <a:rPr lang="fr-CA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de </a:t>
            </a:r>
            <a:r>
              <a:rPr lang="fr-CA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témoigner </a:t>
            </a:r>
            <a:r>
              <a:rPr lang="fr-CA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de </a:t>
            </a:r>
            <a:r>
              <a:rPr lang="fr-CA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ma foi </a:t>
            </a:r>
            <a:r>
              <a:rPr lang="fr-CA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et </a:t>
            </a:r>
            <a:r>
              <a:rPr lang="fr-CA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de l’amour </a:t>
            </a:r>
            <a:r>
              <a:rPr lang="fr-CA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inconditionnel de Jésus </a:t>
            </a:r>
            <a:r>
              <a:rPr lang="fr-CA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vivant </a:t>
            </a:r>
            <a:r>
              <a:rPr lang="fr-CA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et </a:t>
            </a:r>
            <a:r>
              <a:rPr lang="fr-CA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présent </a:t>
            </a:r>
            <a:r>
              <a:rPr lang="fr-CA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dans ma </a:t>
            </a:r>
            <a:r>
              <a:rPr lang="fr-CA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vie</a:t>
            </a:r>
            <a:r>
              <a:rPr lang="fr-CA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A0000"/>
                </a:solidFill>
                <a:effectLst/>
                <a:ea typeface="Calibri" panose="020F0502020204030204" pitchFamily="34" charset="0"/>
                <a:cs typeface="Segoe UI Semibold" panose="020B0702040204020203" pitchFamily="34" charset="0"/>
              </a:rPr>
              <a:t>.</a:t>
            </a:r>
            <a:endParaRPr lang="fr-CA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A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7224265"/>
      </p:ext>
    </p:extLst>
  </p:cSld>
  <p:clrMapOvr>
    <a:masterClrMapping/>
  </p:clrMapOvr>
  <p:transition spd="slow" advClick="0" advTm="13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3" presetClass="emph" presetSubtype="2" repeatCount="2000" accel="50000" decel="50000" autoRev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5742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7" grpId="0" build="allAtOnce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127000">
            <a:gradFill flip="none" rotWithShape="1">
              <a:gsLst>
                <a:gs pos="0">
                  <a:srgbClr val="D8B150"/>
                </a:gs>
                <a:gs pos="13000">
                  <a:srgbClr val="BD922A"/>
                </a:gs>
                <a:gs pos="15000">
                  <a:srgbClr val="BD922A"/>
                </a:gs>
                <a:gs pos="66000">
                  <a:schemeClr val="accent1">
                    <a:lumMod val="75000"/>
                  </a:schemeClr>
                </a:gs>
                <a:gs pos="0">
                  <a:srgbClr val="BD922A"/>
                </a:gs>
                <a:gs pos="42000">
                  <a:srgbClr val="835E17"/>
                </a:gs>
                <a:gs pos="77000">
                  <a:srgbClr val="A28949"/>
                </a:gs>
                <a:gs pos="73000">
                  <a:srgbClr val="FAE3B7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682169" y="1086737"/>
            <a:ext cx="10972801" cy="4005942"/>
          </a:xfrm>
          <a:prstGeom prst="rect">
            <a:avLst/>
          </a:prstGeom>
          <a:blipFill dpi="0" rotWithShape="1">
            <a:blip r:embed="rId2">
              <a:alphaModFix amt="51000"/>
            </a:blip>
            <a:srcRect/>
            <a:tile tx="0" ty="0" sx="100000" sy="100000" flip="none" algn="tl"/>
          </a:blipFill>
          <a:ln w="92075">
            <a:solidFill>
              <a:schemeClr val="tx1">
                <a:lumMod val="5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Espace réservé du contenu 3" descr="rocks.jpg"/>
          <p:cNvPicPr>
            <a:picLocks noGrp="1" noChangeAspect="1"/>
          </p:cNvPicPr>
          <p:nvPr>
            <p:ph idx="1"/>
          </p:nvPr>
        </p:nvPicPr>
        <p:blipFill>
          <a:blip r:embed="rId3"/>
          <a:srcRect b="22705"/>
          <a:stretch>
            <a:fillRect/>
          </a:stretch>
        </p:blipFill>
        <p:spPr>
          <a:xfrm>
            <a:off x="907141" y="1253651"/>
            <a:ext cx="10522858" cy="3672115"/>
          </a:xfrm>
          <a:prstGeom prst="rect">
            <a:avLst/>
          </a:prstGeom>
          <a:ln w="98425">
            <a:solidFill>
              <a:schemeClr val="tx1">
                <a:lumMod val="50000"/>
              </a:schemeClr>
            </a:solidFill>
          </a:ln>
          <a:effectLst>
            <a:softEdge rad="127000"/>
          </a:effectLst>
        </p:spPr>
      </p:pic>
      <p:sp>
        <p:nvSpPr>
          <p:cNvPr id="5" name="ZoneTexte 4"/>
          <p:cNvSpPr txBox="1"/>
          <p:nvPr/>
        </p:nvSpPr>
        <p:spPr>
          <a:xfrm>
            <a:off x="0" y="5067066"/>
            <a:ext cx="123081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i="1" spc="600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71000">
                      <a:schemeClr val="accent1">
                        <a:lumMod val="50000"/>
                      </a:schemeClr>
                    </a:gs>
                    <a:gs pos="100000">
                      <a:schemeClr val="accent1">
                        <a:lumMod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 aimant  toujours plus, </a:t>
            </a:r>
          </a:p>
          <a:p>
            <a:pPr algn="ctr"/>
            <a:r>
              <a:rPr lang="fr-CA" sz="4400" b="1" i="1" spc="600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71000">
                      <a:schemeClr val="accent1">
                        <a:lumMod val="50000"/>
                      </a:schemeClr>
                    </a:gs>
                    <a:gs pos="100000">
                      <a:schemeClr val="accent1">
                        <a:lumMod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surtout dans les temps difficiles.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00789" y="189022"/>
            <a:ext cx="115904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000" b="1" i="1" spc="600" dirty="0" smtClean="0"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71000">
                      <a:schemeClr val="accent1">
                        <a:lumMod val="50000"/>
                      </a:schemeClr>
                    </a:gs>
                    <a:gs pos="100000">
                      <a:schemeClr val="accent1">
                        <a:lumMod val="60000"/>
                      </a:schemeClr>
                    </a:gs>
                  </a:gsLst>
                  <a:path path="rect">
                    <a:fillToRect r="100000" b="100000"/>
                  </a:path>
                  <a:tileRect l="-100000" t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 aimant mes ennemis. </a:t>
            </a:r>
          </a:p>
        </p:txBody>
      </p:sp>
    </p:spTree>
    <p:extLst>
      <p:ext uri="{BB962C8B-B14F-4D97-AF65-F5344CB8AC3E}">
        <p14:creationId xmlns:p14="http://schemas.microsoft.com/office/powerpoint/2010/main" val="2654930821"/>
      </p:ext>
    </p:extLst>
  </p:cSld>
  <p:clrMapOvr>
    <a:masterClrMapping/>
  </p:clrMapOvr>
  <p:transition spd="slow" advClick="0" advTm="12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6" dur="10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C6C2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10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C6C2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0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600"/>
                            </p:stCondLst>
                            <p:childTnLst>
                              <p:par>
                                <p:cTn id="30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C6C2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C6C2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5" grpId="0"/>
      <p:bldP spid="5" grpId="1"/>
      <p:bldP spid="6" grpId="0"/>
      <p:bldP spid="6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7371" y="194953"/>
            <a:ext cx="11829143" cy="65024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377371" y="4963886"/>
            <a:ext cx="11292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dirty="0" smtClean="0">
                <a:latin typeface="Lucida Calligraphy" pitchFamily="66" charset="0"/>
              </a:rPr>
              <a:t>En  priant pour les familles en détresse.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7715" y="3860800"/>
            <a:ext cx="11654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dirty="0" smtClean="0">
                <a:latin typeface="Lucida Calligraphy" pitchFamily="66" charset="0"/>
              </a:rPr>
              <a:t> </a:t>
            </a:r>
            <a:r>
              <a:rPr lang="fr-CA" sz="4400" b="1" dirty="0" smtClean="0">
                <a:latin typeface="Lucida Calligraphy" pitchFamily="66" charset="0"/>
              </a:rPr>
              <a:t>En écoutant les malades.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1706" y="564776"/>
            <a:ext cx="1179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itchFamily="66" charset="0"/>
              </a:rPr>
              <a:t>En étant aimable pour mon prochain. </a:t>
            </a:r>
          </a:p>
        </p:txBody>
      </p:sp>
    </p:spTree>
    <p:extLst>
      <p:ext uri="{BB962C8B-B14F-4D97-AF65-F5344CB8AC3E}">
        <p14:creationId xmlns:p14="http://schemas.microsoft.com/office/powerpoint/2010/main" val="1917319845"/>
      </p:ext>
    </p:extLst>
  </p:cSld>
  <p:clrMapOvr>
    <a:masterClrMapping/>
  </p:clrMapOvr>
  <p:transition spd="slow" advClick="0" advTm="12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" presetClass="emph" presetSubtype="2" accel="50000" decel="50000" autoRev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3" presetClass="emph" presetSubtype="2" accel="50000" decel="50000" autoRev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6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5" grpId="1"/>
      <p:bldP spid="6" grpId="0"/>
      <p:bldP spid="6" grpId="1"/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3200" y="174170"/>
            <a:ext cx="11814629" cy="6487887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gradFill flip="none" rotWithShape="1">
              <a:gsLst>
                <a:gs pos="34000">
                  <a:schemeClr val="bg1">
                    <a:lumMod val="85000"/>
                    <a:lumOff val="15000"/>
                  </a:schemeClr>
                </a:gs>
                <a:gs pos="31000">
                  <a:schemeClr val="tx1">
                    <a:lumMod val="50000"/>
                  </a:schemeClr>
                </a:gs>
                <a:gs pos="22000">
                  <a:schemeClr val="bg1">
                    <a:lumMod val="95000"/>
                    <a:lumOff val="500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891540" y="4732927"/>
            <a:ext cx="10492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800" b="1" dirty="0" smtClean="0">
                <a:solidFill>
                  <a:schemeClr val="tx1">
                    <a:lumMod val="85000"/>
                  </a:schemeClr>
                </a:solidFill>
                <a:latin typeface="Microsoft Yi Baiti" pitchFamily="66" charset="0"/>
                <a:ea typeface="Microsoft Yi Baiti" pitchFamily="66" charset="0"/>
              </a:rPr>
              <a:t>En priant pour les personnes seules et âgées.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60470" y="2501719"/>
            <a:ext cx="8058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800" b="1" dirty="0" smtClean="0">
                <a:solidFill>
                  <a:schemeClr val="tx1">
                    <a:lumMod val="85000"/>
                  </a:schemeClr>
                </a:solidFill>
                <a:latin typeface="Microsoft Yi Baiti" pitchFamily="66" charset="0"/>
                <a:ea typeface="Microsoft Yi Baiti" pitchFamily="66" charset="0"/>
              </a:rPr>
              <a:t>En étant plus présente pour la communauté.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206240" y="251460"/>
            <a:ext cx="7440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400" b="1" dirty="0" smtClean="0">
                <a:solidFill>
                  <a:schemeClr val="tx1">
                    <a:lumMod val="85000"/>
                  </a:schemeClr>
                </a:solidFill>
                <a:latin typeface="Calibri" pitchFamily="34" charset="0"/>
                <a:ea typeface="Microsoft Yi Baiti" pitchFamily="66" charset="0"/>
                <a:cs typeface="Calibri" pitchFamily="34" charset="0"/>
              </a:rPr>
              <a:t>Et toi, comment seras-tu pierre vivante ?</a:t>
            </a:r>
          </a:p>
        </p:txBody>
      </p:sp>
    </p:spTree>
    <p:extLst>
      <p:ext uri="{BB962C8B-B14F-4D97-AF65-F5344CB8AC3E}">
        <p14:creationId xmlns:p14="http://schemas.microsoft.com/office/powerpoint/2010/main" val="1080852773"/>
      </p:ext>
    </p:extLst>
  </p:cSld>
  <p:clrMapOvr>
    <a:masterClrMapping/>
  </p:clrMapOvr>
  <p:transition spd="slow" advClick="0"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00"/>
                            </p:stCondLst>
                            <p:childTnLst>
                              <p:par>
                                <p:cTn id="16" presetID="3" presetClass="emph" presetSubtype="2" accel="50000" decel="50000" autoRev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7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200"/>
                            </p:stCondLst>
                            <p:childTnLst>
                              <p:par>
                                <p:cTn id="26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368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2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900"/>
                            </p:stCondLst>
                            <p:childTnLst>
                              <p:par>
                                <p:cTn id="3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388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build="allAtOnce"/>
      <p:bldP spid="7" grpId="0" build="allAtOnce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410636" y="2985247"/>
            <a:ext cx="73689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spc="300" dirty="0" smtClean="0">
                <a:solidFill>
                  <a:srgbClr val="BAB606"/>
                </a:solidFill>
                <a:latin typeface="Gabriola" pitchFamily="82" charset="0"/>
              </a:rPr>
              <a:t>En pardonnant dans la joie  à ceux qui m’ont toujours offensé.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061012" y="1089211"/>
            <a:ext cx="8130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spc="300" dirty="0" smtClean="0">
                <a:solidFill>
                  <a:srgbClr val="BAB606"/>
                </a:solidFill>
                <a:latin typeface="Gabriola" pitchFamily="82" charset="0"/>
              </a:rPr>
              <a:t>En servant les démunis. </a:t>
            </a:r>
          </a:p>
        </p:txBody>
      </p:sp>
    </p:spTree>
    <p:extLst>
      <p:ext uri="{BB962C8B-B14F-4D97-AF65-F5344CB8AC3E}">
        <p14:creationId xmlns:p14="http://schemas.microsoft.com/office/powerpoint/2010/main" val="2729600590"/>
      </p:ext>
    </p:extLst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8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800"/>
                            </p:stCondLst>
                            <p:childTnLst>
                              <p:par>
                                <p:cTn id="19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940"/>
                            </p:stCondLst>
                            <p:childTnLst>
                              <p:par>
                                <p:cTn id="2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0">
            <a:gradFill flip="none" rotWithShape="1">
              <a:gsLst>
                <a:gs pos="0">
                  <a:srgbClr val="FFFFFF"/>
                </a:gs>
                <a:gs pos="16000">
                  <a:schemeClr val="tx1">
                    <a:lumMod val="65000"/>
                  </a:schemeClr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chemeClr val="tx1">
                    <a:lumMod val="50000"/>
                  </a:schemeClr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 descr="201106112588.jpg"/>
          <p:cNvPicPr>
            <a:picLocks noChangeAspect="1"/>
          </p:cNvPicPr>
          <p:nvPr/>
        </p:nvPicPr>
        <p:blipFill>
          <a:blip r:embed="rId2"/>
          <a:srcRect r="68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537883" y="632012"/>
            <a:ext cx="4975411" cy="5768788"/>
          </a:xfrm>
          <a:prstGeom prst="rect">
            <a:avLst/>
          </a:prstGeom>
          <a:solidFill>
            <a:schemeClr val="tx1">
              <a:lumMod val="85000"/>
              <a:alpha val="22000"/>
            </a:schemeClr>
          </a:solidFill>
          <a:ln w="76200">
            <a:gradFill flip="none" rotWithShape="1">
              <a:gsLst>
                <a:gs pos="0">
                  <a:srgbClr val="FFFFFF"/>
                </a:gs>
                <a:gs pos="16000">
                  <a:schemeClr val="tx1">
                    <a:lumMod val="50000"/>
                  </a:schemeClr>
                </a:gs>
                <a:gs pos="17999">
                  <a:srgbClr val="FFFFFF"/>
                </a:gs>
                <a:gs pos="42000">
                  <a:schemeClr val="tx1">
                    <a:lumMod val="50000"/>
                  </a:schemeClr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chemeClr val="bg2">
                    <a:lumMod val="60000"/>
                    <a:lumOff val="40000"/>
                  </a:schemeClr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672352" y="753035"/>
            <a:ext cx="4733365" cy="5526741"/>
          </a:xfrm>
          <a:prstGeom prst="rect">
            <a:avLst/>
          </a:prstGeom>
          <a:gradFill>
            <a:gsLst>
              <a:gs pos="0">
                <a:srgbClr val="FFFFFF"/>
              </a:gs>
              <a:gs pos="2000">
                <a:srgbClr val="E6E6E6"/>
              </a:gs>
              <a:gs pos="32001">
                <a:schemeClr val="tx1">
                  <a:lumMod val="65000"/>
                </a:schemeClr>
              </a:gs>
              <a:gs pos="83000">
                <a:srgbClr val="E6E6E6"/>
              </a:gs>
              <a:gs pos="96000">
                <a:schemeClr val="tx1">
                  <a:lumMod val="85000"/>
                </a:schemeClr>
              </a:gs>
              <a:gs pos="100000">
                <a:srgbClr val="E6E6E6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699247" y="1129553"/>
            <a:ext cx="4666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entury Schoolbook" pitchFamily="18" charset="0"/>
                <a:ea typeface="Cambria Math" pitchFamily="18" charset="0"/>
                <a:cs typeface="Calibri" pitchFamily="34" charset="0"/>
              </a:rPr>
              <a:t>En accompagnant les malades.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1329" y="3792070"/>
            <a:ext cx="4961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entury Schoolbook" pitchFamily="18" charset="0"/>
                <a:ea typeface="Cambria Math" pitchFamily="18" charset="0"/>
                <a:cs typeface="Calibri" pitchFamily="34" charset="0"/>
              </a:rPr>
              <a:t>En participant aux chœurs de chants. </a:t>
            </a:r>
          </a:p>
        </p:txBody>
      </p:sp>
    </p:spTree>
    <p:extLst>
      <p:ext uri="{BB962C8B-B14F-4D97-AF65-F5344CB8AC3E}">
        <p14:creationId xmlns:p14="http://schemas.microsoft.com/office/powerpoint/2010/main" val="3113938799"/>
      </p:ext>
    </p:extLst>
  </p:cSld>
  <p:clrMapOvr>
    <a:masterClrMapping/>
  </p:clrMapOvr>
  <p:transition spd="slow" advClick="0" advTm="1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4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4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8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  <p:bldP spid="6" grpId="0" build="allAtOnce"/>
      <p:bldP spid="7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2" y="-139147"/>
            <a:ext cx="11680133" cy="6848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582267" y="1983854"/>
            <a:ext cx="11191461" cy="1939761"/>
          </a:xfrm>
          <a:solidFill>
            <a:srgbClr val="584D1C"/>
          </a:solidFill>
          <a:effectLst>
            <a:softEdge rad="317500"/>
          </a:effectLst>
          <a:scene3d>
            <a:camera prst="perspectiveAbove"/>
            <a:lightRig rig="threePt" dir="t"/>
          </a:scene3d>
          <a:sp3d>
            <a:bevelT w="101600" prst="riblet"/>
          </a:sp3d>
        </p:spPr>
        <p:txBody>
          <a:bodyPr>
            <a:noAutofit/>
            <a:sp3d extrusionH="57150">
              <a:bevelT w="50800" h="38100" prst="riblet"/>
            </a:sp3d>
          </a:bodyPr>
          <a:lstStyle/>
          <a:p>
            <a:pPr algn="ctr"/>
            <a:r>
              <a:rPr lang="fr-CA" sz="8000" b="1" i="1" spc="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SERAI </a:t>
            </a:r>
            <a:br>
              <a:rPr lang="fr-CA" sz="8000" b="1" i="1" spc="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8000" b="1" i="1" spc="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PIERRE VIVANTE </a:t>
            </a:r>
            <a:r>
              <a:rPr lang="fr-CA" sz="8000" b="1" i="1" spc="5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CA" sz="8000" b="1" spc="5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180855"/>
      </p:ext>
    </p:extLst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139700" cmpd="thickThin">
            <a:gradFill flip="none" rotWithShape="1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Rectangle 3"/>
          <p:cNvSpPr/>
          <p:nvPr/>
        </p:nvSpPr>
        <p:spPr>
          <a:xfrm>
            <a:off x="0" y="2159917"/>
            <a:ext cx="1192876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800" dirty="0" smtClean="0">
                <a:ln w="10160" cap="rnd" cmpd="sng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En étant</a:t>
            </a:r>
            <a:r>
              <a:rPr lang="fr-CA" sz="4800" dirty="0">
                <a:ln w="10160" cap="rnd" cmpd="sng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 en contact avec Dieu. </a:t>
            </a:r>
            <a:endParaRPr lang="fr-CA" sz="4800" dirty="0" smtClean="0">
              <a:ln w="10160" cap="rnd" cmpd="sng">
                <a:solidFill>
                  <a:schemeClr val="bg1"/>
                </a:solidFill>
                <a:prstDash val="solid"/>
              </a:ln>
              <a:noFill/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71599" y="4624565"/>
            <a:ext cx="9892145" cy="88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800" dirty="0" smtClean="0">
                <a:ln w="1016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500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golian Baiti" panose="03000500000000000000" pitchFamily="66" charset="0"/>
                <a:ea typeface="MS UI Gothic" pitchFamily="34" charset="-128"/>
                <a:cs typeface="Mongolian Baiti" panose="03000500000000000000" pitchFamily="66" charset="0"/>
              </a:rPr>
              <a:t>En écoutant Dieu : ce qu’il a à me dire.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15789" y="528663"/>
            <a:ext cx="11376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b="1" dirty="0" smtClean="0">
                <a:ln w="1016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  <a:ea typeface="MS UI Gothic" pitchFamily="34" charset="-128"/>
              </a:rPr>
              <a:t>Je serai pierre vivante :</a:t>
            </a:r>
            <a:endParaRPr lang="fr-CA" sz="6000" b="1" dirty="0">
              <a:ln w="10160">
                <a:solidFill>
                  <a:schemeClr val="accent1"/>
                </a:solidFill>
                <a:prstDash val="solid"/>
              </a:ln>
              <a:gradFill flip="none"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Segoe Print" pitchFamily="2" charset="0"/>
              <a:ea typeface="MS UI 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5516508"/>
      </p:ext>
    </p:extLst>
  </p:cSld>
  <p:clrMapOvr>
    <a:masterClrMapping/>
  </p:clrMapOvr>
  <p:transition spd="slow" advClick="0" advTm="13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2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700"/>
                            </p:stCondLst>
                            <p:childTnLst>
                              <p:par>
                                <p:cTn id="31" presetID="3" presetClass="emph" presetSubtype="2" accel="50000" decel="50000" autoRev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700"/>
                            </p:stCondLst>
                            <p:childTnLst>
                              <p:par>
                                <p:cTn id="34" presetID="3" presetClass="emph" presetSubtype="2" accel="50000" decel="50000" autoRev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100"/>
                            </p:stCondLst>
                            <p:childTnLst>
                              <p:par>
                                <p:cTn id="37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" y="363070"/>
            <a:ext cx="12191999" cy="76944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4400" dirty="0" smtClean="0"/>
              <a:t>En étant près des autres.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1949823"/>
            <a:ext cx="12192000" cy="76944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4400" dirty="0" smtClean="0"/>
              <a:t>En étant une pierre d’ancrage pour les autres. </a:t>
            </a:r>
          </a:p>
        </p:txBody>
      </p:sp>
    </p:spTree>
    <p:extLst>
      <p:ext uri="{BB962C8B-B14F-4D97-AF65-F5344CB8AC3E}">
        <p14:creationId xmlns:p14="http://schemas.microsoft.com/office/powerpoint/2010/main" val="1680565037"/>
      </p:ext>
    </p:extLst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600"/>
                            </p:stCondLst>
                            <p:childTnLst>
                              <p:par>
                                <p:cTn id="19" presetID="3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600"/>
                            </p:stCondLst>
                            <p:childTnLst>
                              <p:par>
                                <p:cTn id="2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488C4">
                  <a:alpha val="59000"/>
                </a:srgbClr>
              </a:gs>
              <a:gs pos="53000">
                <a:srgbClr val="5C5C5C"/>
              </a:gs>
              <a:gs pos="83000">
                <a:schemeClr val="bg1">
                  <a:lumMod val="75000"/>
                  <a:lumOff val="25000"/>
                </a:schemeClr>
              </a:gs>
              <a:gs pos="100000">
                <a:srgbClr val="666699"/>
              </a:gs>
            </a:gsLst>
            <a:lin ang="13500000" scaled="1"/>
          </a:gradFill>
          <a:ln w="104775">
            <a:gradFill flip="none" rotWithShape="1">
              <a:gsLst>
                <a:gs pos="0">
                  <a:schemeClr val="bg1">
                    <a:lumMod val="65000"/>
                    <a:lumOff val="35000"/>
                  </a:schemeClr>
                </a:gs>
                <a:gs pos="53000">
                  <a:srgbClr val="494949"/>
                </a:gs>
                <a:gs pos="83000">
                  <a:schemeClr val="bg1">
                    <a:lumMod val="75000"/>
                    <a:lumOff val="25000"/>
                  </a:schemeClr>
                </a:gs>
                <a:gs pos="100000">
                  <a:schemeClr val="bg1">
                    <a:lumMod val="65000"/>
                    <a:lumOff val="3500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464457" y="3822224"/>
            <a:ext cx="6734629" cy="258532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5400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NSimSun" pitchFamily="49" charset="-122"/>
              </a:rPr>
              <a:t>En ayant de l’ouverture aux autres.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35428" y="667658"/>
            <a:ext cx="6807200" cy="258532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5400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NSimSun" pitchFamily="49" charset="-122"/>
              </a:rPr>
              <a:t>En guidant les autres au meilleur de ma connaissance. </a:t>
            </a:r>
          </a:p>
        </p:txBody>
      </p:sp>
    </p:spTree>
    <p:extLst>
      <p:ext uri="{BB962C8B-B14F-4D97-AF65-F5344CB8AC3E}">
        <p14:creationId xmlns:p14="http://schemas.microsoft.com/office/powerpoint/2010/main" val="3052845666"/>
      </p:ext>
    </p:extLst>
  </p:cSld>
  <p:clrMapOvr>
    <a:masterClrMapping/>
  </p:clrMapOvr>
  <p:transition spd="slow" advClick="0" advTm="1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32230" y="275771"/>
            <a:ext cx="11727542" cy="6357258"/>
          </a:xfrm>
          <a:prstGeom prst="rect">
            <a:avLst/>
          </a:prstGeom>
          <a:solidFill>
            <a:schemeClr val="accent1">
              <a:alpha val="3000"/>
            </a:schemeClr>
          </a:solidFill>
          <a:ln w="50800">
            <a:gradFill flip="none" rotWithShape="1">
              <a:gsLst>
                <a:gs pos="39000">
                  <a:srgbClr val="FFFFFF"/>
                </a:gs>
                <a:gs pos="17000">
                  <a:srgbClr val="ADADAD"/>
                </a:gs>
                <a:gs pos="17999">
                  <a:srgbClr val="D5D5D5"/>
                </a:gs>
                <a:gs pos="36000">
                  <a:srgbClr val="636363"/>
                </a:gs>
                <a:gs pos="40000">
                  <a:srgbClr val="CFCFCF"/>
                </a:gs>
                <a:gs pos="49000">
                  <a:srgbClr val="CFCFCF"/>
                </a:gs>
                <a:gs pos="75999">
                  <a:srgbClr val="6D6D6D"/>
                </a:gs>
                <a:gs pos="90000">
                  <a:srgbClr val="FFFFFF"/>
                </a:gs>
                <a:gs pos="100000">
                  <a:srgbClr val="7F7F7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188686" y="476679"/>
            <a:ext cx="1180011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4800" dirty="0" smtClean="0">
                <a:latin typeface="Century Gothic" pitchFamily="34" charset="0"/>
              </a:rPr>
              <a:t>En rendant les gens heureux </a:t>
            </a:r>
          </a:p>
          <a:p>
            <a:pPr algn="ctr"/>
            <a:r>
              <a:rPr lang="fr-CA" sz="4800" dirty="0" smtClean="0">
                <a:latin typeface="Century Gothic" pitchFamily="34" charset="0"/>
              </a:rPr>
              <a:t>autour de moi.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34856" y="2749693"/>
            <a:ext cx="674914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4800" dirty="0" smtClean="0">
                <a:latin typeface="Century Gothic" pitchFamily="34" charset="0"/>
              </a:rPr>
              <a:t>En semant le bien autour de moi.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88687" y="5346604"/>
            <a:ext cx="11814627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4800" dirty="0" smtClean="0">
                <a:latin typeface="Century Gothic" pitchFamily="34" charset="0"/>
              </a:rPr>
              <a:t>En étant sensible aux autres.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30175">
            <a:gradFill flip="none" rotWithShape="1">
              <a:gsLst>
                <a:gs pos="15000">
                  <a:srgbClr val="BEBEBE"/>
                </a:gs>
                <a:gs pos="3000">
                  <a:srgbClr val="5F5F5F"/>
                </a:gs>
                <a:gs pos="46000">
                  <a:srgbClr val="5F5F5F"/>
                </a:gs>
                <a:gs pos="71000">
                  <a:srgbClr val="B0B0B0"/>
                </a:gs>
                <a:gs pos="67000">
                  <a:srgbClr val="A3A3A3"/>
                </a:gs>
                <a:gs pos="31000">
                  <a:srgbClr val="777777"/>
                </a:gs>
                <a:gs pos="100000">
                  <a:srgbClr val="777777"/>
                </a:gs>
                <a:gs pos="100000">
                  <a:srgbClr val="C2C2C2"/>
                </a:gs>
              </a:gsLst>
              <a:lin ang="27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8092024"/>
      </p:ext>
    </p:extLst>
  </p:cSld>
  <p:clrMapOvr>
    <a:masterClrMapping/>
  </p:clrMapOvr>
  <p:transition spd="slow" advClick="0" advTm="13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4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9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600"/>
                            </p:stCondLst>
                            <p:childTnLst>
                              <p:par>
                                <p:cTn id="25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8383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600"/>
                            </p:stCondLst>
                            <p:childTnLst>
                              <p:par>
                                <p:cTn id="28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8383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600"/>
                            </p:stCondLst>
                            <p:childTnLst>
                              <p:par>
                                <p:cTn id="31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8383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6" grpId="1"/>
      <p:bldP spid="7" grpId="0"/>
      <p:bldP spid="7" grpId="1"/>
      <p:bldP spid="8" grpId="0"/>
      <p:bldP spid="8" grpId="1"/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1887" y="558205"/>
            <a:ext cx="11422742" cy="849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4800" b="1" dirty="0" smtClean="0">
                <a:solidFill>
                  <a:schemeClr val="accent3">
                    <a:lumMod val="50000"/>
                  </a:schemeClr>
                </a:solidFill>
                <a:latin typeface="Corbel" panose="020B0503020204020204" pitchFamily="34" charset="0"/>
                <a:ea typeface="Microsoft JhengHei UI Light" pitchFamily="34" charset="-120"/>
                <a:cs typeface="Calibri" pitchFamily="34" charset="0"/>
              </a:rPr>
              <a:t>En apprenant  à connaître Jésus.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72457" y="5370284"/>
            <a:ext cx="10334171" cy="84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CA" sz="4800" b="1" dirty="0" smtClean="0">
                <a:solidFill>
                  <a:srgbClr val="002060"/>
                </a:solidFill>
                <a:latin typeface="Calibri" pitchFamily="34" charset="0"/>
                <a:ea typeface="Microsoft JhengHei UI Light" pitchFamily="34" charset="-120"/>
                <a:cs typeface="Calibri" pitchFamily="34" charset="0"/>
              </a:rPr>
              <a:t>En demeurant dans l’espérance. </a:t>
            </a:r>
          </a:p>
        </p:txBody>
      </p:sp>
    </p:spTree>
    <p:extLst>
      <p:ext uri="{BB962C8B-B14F-4D97-AF65-F5344CB8AC3E}">
        <p14:creationId xmlns:p14="http://schemas.microsoft.com/office/powerpoint/2010/main" val="3904780128"/>
      </p:ext>
    </p:extLst>
  </p:cSld>
  <p:clrMapOvr>
    <a:masterClrMapping/>
  </p:clrMapOvr>
  <p:transition spd="slow" advClick="0" advTm="12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0"/>
                            </p:stCondLst>
                            <p:childTnLst>
                              <p:par>
                                <p:cTn id="11" presetID="3" presetClass="emph" presetSubtype="2" accel="50000" decel="50000" autoRev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4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3" presetClass="emph" presetSubtype="2" accel="50000" decel="50000" autoRev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3200" y="203200"/>
            <a:ext cx="11814629" cy="6458857"/>
          </a:xfrm>
          <a:prstGeom prst="rect">
            <a:avLst/>
          </a:prstGeom>
          <a:solidFill>
            <a:schemeClr val="accent1">
              <a:alpha val="0"/>
            </a:schemeClr>
          </a:solidFill>
          <a:ln w="88900">
            <a:gradFill flip="none" rotWithShape="1">
              <a:gsLst>
                <a:gs pos="0">
                  <a:srgbClr val="FFB7B7"/>
                </a:gs>
                <a:gs pos="63000">
                  <a:schemeClr val="accent6">
                    <a:lumMod val="40000"/>
                    <a:lumOff val="60000"/>
                  </a:schemeClr>
                </a:gs>
                <a:gs pos="100000">
                  <a:srgbClr val="FFB3D9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406399" y="406400"/>
            <a:ext cx="11190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smtClean="0">
                <a:solidFill>
                  <a:srgbClr val="000000"/>
                </a:solidFill>
              </a:rPr>
              <a:t>Je serai pierre vivante :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37028" y="4209142"/>
            <a:ext cx="1120502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smtClean="0">
                <a:solidFill>
                  <a:srgbClr val="000000"/>
                </a:solidFill>
              </a:rPr>
              <a:t>En offrant un visage joyeux à tous, </a:t>
            </a:r>
          </a:p>
          <a:p>
            <a:pPr algn="ctr"/>
            <a:r>
              <a:rPr lang="fr-CA" sz="4000" b="1" dirty="0" smtClean="0">
                <a:solidFill>
                  <a:srgbClr val="000000"/>
                </a:solidFill>
              </a:rPr>
              <a:t>un cœur de miséricorde, mes talents, </a:t>
            </a:r>
          </a:p>
          <a:p>
            <a:pPr algn="ctr"/>
            <a:r>
              <a:rPr lang="fr-CA" sz="4000" b="1" dirty="0" smtClean="0">
                <a:solidFill>
                  <a:srgbClr val="000000"/>
                </a:solidFill>
              </a:rPr>
              <a:t>une oreille attentive autour de moi </a:t>
            </a:r>
          </a:p>
          <a:p>
            <a:pPr algn="ctr"/>
            <a:r>
              <a:rPr lang="fr-CA" sz="4000" b="1" dirty="0" smtClean="0">
                <a:solidFill>
                  <a:srgbClr val="000000"/>
                </a:solidFill>
              </a:rPr>
              <a:t>malgré ma douleur. 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07666466"/>
      </p:ext>
    </p:extLst>
  </p:cSld>
  <p:clrMapOvr>
    <a:masterClrMapping/>
  </p:clrMapOvr>
  <p:transition spd="slow" advClick="0" advTm="1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200E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3" presetClass="emph" presetSubtype="2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200E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5" grpId="1"/>
      <p:bldP spid="7" grpId="0"/>
      <p:bldP spid="7" grpId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2880" y="759655"/>
            <a:ext cx="11816862" cy="5838093"/>
          </a:xfrm>
          <a:prstGeom prst="rect">
            <a:avLst/>
          </a:prstGeom>
          <a:solidFill>
            <a:schemeClr val="accent5">
              <a:lumMod val="75000"/>
              <a:alpha val="11000"/>
            </a:schemeClr>
          </a:solidFill>
          <a:ln w="41275">
            <a:gradFill flip="none" rotWithShape="1">
              <a:gsLst>
                <a:gs pos="0">
                  <a:schemeClr val="accent4">
                    <a:lumMod val="50000"/>
                    <a:alpha val="31000"/>
                  </a:schemeClr>
                </a:gs>
                <a:gs pos="50000">
                  <a:schemeClr val="accent4">
                    <a:lumMod val="75000"/>
                    <a:alpha val="24000"/>
                  </a:schemeClr>
                </a:gs>
                <a:gs pos="100000">
                  <a:srgbClr val="9F90D8"/>
                </a:gs>
              </a:gsLst>
              <a:path path="rect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576329" y="3200952"/>
            <a:ext cx="7751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i="1" dirty="0" smtClean="0">
                <a:solidFill>
                  <a:schemeClr val="accent6">
                    <a:lumMod val="50000"/>
                  </a:schemeClr>
                </a:solidFill>
              </a:rPr>
              <a:t>En étant une aidante naturelle.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73390" y="5057916"/>
            <a:ext cx="7652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i="1" dirty="0" smtClean="0">
                <a:solidFill>
                  <a:schemeClr val="accent6">
                    <a:lumMod val="50000"/>
                  </a:schemeClr>
                </a:solidFill>
              </a:rPr>
              <a:t>En visitant les malades.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i="1" dirty="0" smtClean="0">
                <a:solidFill>
                  <a:srgbClr val="40284E"/>
                </a:solidFill>
                <a:latin typeface="Calisto MT" pitchFamily="18" charset="0"/>
              </a:rPr>
              <a:t>Et toi, comment seras-tu pierre vivante ?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90843" y="1697373"/>
            <a:ext cx="779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i="1" dirty="0" smtClean="0">
                <a:solidFill>
                  <a:schemeClr val="accent6">
                    <a:lumMod val="50000"/>
                  </a:schemeClr>
                </a:solidFill>
                <a:latin typeface="Calisto MT" pitchFamily="18" charset="0"/>
              </a:rPr>
              <a:t>Je serai pierre vivante  :</a:t>
            </a:r>
            <a:r>
              <a:rPr lang="fr-CA" sz="4000" i="1" dirty="0" smtClean="0">
                <a:solidFill>
                  <a:schemeClr val="accent6">
                    <a:lumMod val="50000"/>
                  </a:schemeClr>
                </a:solidFill>
                <a:latin typeface="Calisto MT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3718372"/>
      </p:ext>
    </p:extLst>
  </p:cSld>
  <p:clrMapOvr>
    <a:masterClrMapping/>
  </p:clrMapOvr>
  <p:transition spd="slow" advClick="0" advTm="1400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400"/>
                            </p:stCondLst>
                            <p:childTnLst>
                              <p:par>
                                <p:cTn id="29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400"/>
                            </p:stCondLst>
                            <p:childTnLst>
                              <p:par>
                                <p:cTn id="3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600"/>
                            </p:stCondLst>
                            <p:childTnLst>
                              <p:par>
                                <p:cTn id="41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  <p:bldP spid="8" grpId="0"/>
      <p:bldP spid="9" grpId="0" build="allAtOnce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9149" y="717453"/>
            <a:ext cx="11577711" cy="175432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rgbClr val="E6E6E6"/>
                </a:solidFill>
              </a:rPr>
              <a:t>En étant bienveillante, chaleureuse, calme, contente, gentille, humble, pacifique, persévérant, positive, solide, souriante et tolérante.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800090" y="3533583"/>
            <a:ext cx="7315200" cy="7078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CA" sz="4000" b="1" dirty="0" smtClean="0"/>
              <a:t>En aimant  la nature.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375626" y="5046600"/>
            <a:ext cx="5019205" cy="7078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CA" sz="4000" b="1" dirty="0" smtClean="0"/>
              <a:t>En étant présent. </a:t>
            </a:r>
          </a:p>
        </p:txBody>
      </p:sp>
    </p:spTree>
    <p:extLst>
      <p:ext uri="{BB962C8B-B14F-4D97-AF65-F5344CB8AC3E}">
        <p14:creationId xmlns:p14="http://schemas.microsoft.com/office/powerpoint/2010/main" val="2281254428"/>
      </p:ext>
    </p:extLst>
  </p:cSld>
  <p:clrMapOvr>
    <a:masterClrMapping/>
  </p:clrMapOvr>
  <p:transition spd="slow" advClick="0" advTm="15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101600">
            <a:gradFill flip="none" rotWithShape="1">
              <a:gsLst>
                <a:gs pos="100000">
                  <a:srgbClr val="E6C96C"/>
                </a:gs>
                <a:gs pos="71000">
                  <a:schemeClr val="accent1">
                    <a:tint val="44500"/>
                    <a:satMod val="160000"/>
                  </a:schemeClr>
                </a:gs>
                <a:gs pos="35000">
                  <a:srgbClr val="D9B347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/>
          <p:cNvSpPr txBox="1"/>
          <p:nvPr/>
        </p:nvSpPr>
        <p:spPr>
          <a:xfrm>
            <a:off x="188258" y="1344706"/>
            <a:ext cx="481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bg2">
                    <a:lumMod val="50000"/>
                  </a:schemeClr>
                </a:solidFill>
                <a:latin typeface="Lucida Calligraphy" pitchFamily="66" charset="0"/>
              </a:rPr>
              <a:t>En réconfortant.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61365" y="282388"/>
            <a:ext cx="9332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dirty="0" smtClean="0">
                <a:solidFill>
                  <a:schemeClr val="bg2">
                    <a:lumMod val="50000"/>
                  </a:schemeClr>
                </a:solidFill>
                <a:latin typeface="Lucida Calligraphy" pitchFamily="66" charset="0"/>
              </a:rPr>
              <a:t>Je serai pierre vivante :</a:t>
            </a:r>
            <a:r>
              <a:rPr lang="fr-CA" sz="4400" dirty="0" smtClean="0">
                <a:solidFill>
                  <a:schemeClr val="bg2">
                    <a:lumMod val="50000"/>
                  </a:schemeClr>
                </a:solidFill>
                <a:latin typeface="Lucida Calligraphy" pitchFamily="66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61364" y="2259108"/>
            <a:ext cx="4383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bg2">
                    <a:lumMod val="50000"/>
                  </a:schemeClr>
                </a:solidFill>
                <a:latin typeface="Lucida Calligraphy" pitchFamily="66" charset="0"/>
              </a:rPr>
              <a:t>En étant témoin. </a:t>
            </a:r>
          </a:p>
        </p:txBody>
      </p:sp>
    </p:spTree>
    <p:extLst>
      <p:ext uri="{BB962C8B-B14F-4D97-AF65-F5344CB8AC3E}">
        <p14:creationId xmlns:p14="http://schemas.microsoft.com/office/powerpoint/2010/main" val="808021228"/>
      </p:ext>
    </p:extLst>
  </p:cSld>
  <p:clrMapOvr>
    <a:masterClrMapping/>
  </p:clrMapOvr>
  <p:transition spd="slow" advClick="0" advTm="8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3" presetClass="emph" presetSubtype="2" accel="50000" decel="50000" autoRev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475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400"/>
                            </p:stCondLst>
                            <p:childTnLst>
                              <p:par>
                                <p:cTn id="27" presetID="3" presetClass="emph" presetSubtype="2" accel="50000" decel="50000" autoRev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77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80"/>
                            </p:stCondLst>
                            <p:childTnLst>
                              <p:par>
                                <p:cTn id="30" presetID="3" presetClass="emph" presetSubtype="2" accel="50000" decel="50000" autoRev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77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allAtOnce"/>
      <p:bldP spid="8" grpId="0"/>
      <p:bldP spid="8" grpId="1"/>
      <p:bldP spid="9" grpId="0" build="allAtOnce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007023" y="1550024"/>
            <a:ext cx="7546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mo" panose="020B0604020202020204" pitchFamily="34" charset="0"/>
                <a:cs typeface="Arimo" panose="020B0604020202020204" pitchFamily="34" charset="0"/>
              </a:rPr>
              <a:t>En essayant d’aimer mon prochain comme Jésus nous a aimés.</a:t>
            </a:r>
          </a:p>
        </p:txBody>
      </p:sp>
    </p:spTree>
    <p:extLst>
      <p:ext uri="{BB962C8B-B14F-4D97-AF65-F5344CB8AC3E}">
        <p14:creationId xmlns:p14="http://schemas.microsoft.com/office/powerpoint/2010/main" val="394648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1000">
        <p:random/>
      </p:transition>
    </mc:Choice>
    <mc:Fallback>
      <p:transition spd="slow" advTm="11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10622</TotalTime>
  <Words>3107</Words>
  <Application>Microsoft Office PowerPoint</Application>
  <PresentationFormat>Grand écran</PresentationFormat>
  <Paragraphs>563</Paragraphs>
  <Slides>142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142</vt:i4>
      </vt:variant>
    </vt:vector>
  </HeadingPairs>
  <TitlesOfParts>
    <vt:vector size="199" baseType="lpstr">
      <vt:lpstr>Arial Unicode MS</vt:lpstr>
      <vt:lpstr>Malgun Gothic</vt:lpstr>
      <vt:lpstr>Malgun Gothic Semilight</vt:lpstr>
      <vt:lpstr>Microsoft JhengHei UI Light</vt:lpstr>
      <vt:lpstr>Microsoft YaHei UI Light</vt:lpstr>
      <vt:lpstr>MS Gothic</vt:lpstr>
      <vt:lpstr>MS UI Gothic</vt:lpstr>
      <vt:lpstr>NSimSun</vt:lpstr>
      <vt:lpstr>Arial</vt:lpstr>
      <vt:lpstr>Arial Black</vt:lpstr>
      <vt:lpstr>Arial Narrow</vt:lpstr>
      <vt:lpstr>Arimo</vt:lpstr>
      <vt:lpstr>Bahnschrift</vt:lpstr>
      <vt:lpstr>Bahnschrift Light</vt:lpstr>
      <vt:lpstr>Bahnschrift SemiBold</vt:lpstr>
      <vt:lpstr>Bahnschrift SemiLight</vt:lpstr>
      <vt:lpstr>Bell MT</vt:lpstr>
      <vt:lpstr>Book Antiqua</vt:lpstr>
      <vt:lpstr>Bookman Old Style</vt:lpstr>
      <vt:lpstr>Bradley Hand ITC</vt:lpstr>
      <vt:lpstr>Calibri</vt:lpstr>
      <vt:lpstr>Calibri Light</vt:lpstr>
      <vt:lpstr>Calisto MT</vt:lpstr>
      <vt:lpstr>Cambria</vt:lpstr>
      <vt:lpstr>Cambria Math</vt:lpstr>
      <vt:lpstr>Candara</vt:lpstr>
      <vt:lpstr>Centaur</vt:lpstr>
      <vt:lpstr>Century Gothic</vt:lpstr>
      <vt:lpstr>Century Schoolbook</vt:lpstr>
      <vt:lpstr>Comic Sans MS</vt:lpstr>
      <vt:lpstr>Constantia</vt:lpstr>
      <vt:lpstr>Corbel</vt:lpstr>
      <vt:lpstr>DejaVu Sans Light</vt:lpstr>
      <vt:lpstr>Footlight MT Light</vt:lpstr>
      <vt:lpstr>Gabriola</vt:lpstr>
      <vt:lpstr>Gadugi</vt:lpstr>
      <vt:lpstr>Gentium Basic</vt:lpstr>
      <vt:lpstr>Goudy Old Style</vt:lpstr>
      <vt:lpstr>Kristen ITC</vt:lpstr>
      <vt:lpstr>Leelawadee UI Semilight</vt:lpstr>
      <vt:lpstr>Lucida Calligraphy</vt:lpstr>
      <vt:lpstr>Lucida Sans</vt:lpstr>
      <vt:lpstr>Maiandra GD</vt:lpstr>
      <vt:lpstr>Microsoft Yi Baiti</vt:lpstr>
      <vt:lpstr>Mongolian Baiti</vt:lpstr>
      <vt:lpstr>MV Boli</vt:lpstr>
      <vt:lpstr>Palatino Linotype</vt:lpstr>
      <vt:lpstr>Perpetua</vt:lpstr>
      <vt:lpstr>Segoe Print</vt:lpstr>
      <vt:lpstr>Segoe UI Black</vt:lpstr>
      <vt:lpstr>Segoe UI Semibold</vt:lpstr>
      <vt:lpstr>Tempus Sans ITC</vt:lpstr>
      <vt:lpstr>Times New Roman</vt:lpstr>
      <vt:lpstr>Wingdings</vt:lpstr>
      <vt:lpstr>Wingdings 2</vt:lpstr>
      <vt:lpstr>Wingdings 3</vt:lpstr>
      <vt:lpstr>Apex</vt:lpstr>
      <vt:lpstr>     Et toi,         comment  seras-tu                    Pierre vivante?      </vt:lpstr>
      <vt:lpstr>JE SERAI  PIERRE VIVANTE 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Et toi,         comment  seras-tu                    Pierre vivante?      </vt:lpstr>
      <vt:lpstr>JE SERAI  PIERRE VIVANTE :</vt:lpstr>
      <vt:lpstr>Présentation PowerPoint</vt:lpstr>
      <vt:lpstr> Je serai pierre vivante :</vt:lpstr>
      <vt:lpstr>Présentation PowerPoint</vt:lpstr>
      <vt:lpstr>Présentation PowerPoint</vt:lpstr>
      <vt:lpstr>Présentation PowerPoint</vt:lpstr>
      <vt:lpstr>     Et toi,         comment  seras-tu                    Pierre vivante?      </vt:lpstr>
      <vt:lpstr>Je serai  pierre vivante :</vt:lpstr>
      <vt:lpstr>Présentation PowerPoint</vt:lpstr>
      <vt:lpstr>Présentation PowerPoint</vt:lpstr>
      <vt:lpstr>Présentation PowerPoint</vt:lpstr>
      <vt:lpstr>Je serai pierre vivante :</vt:lpstr>
      <vt:lpstr>Présentation PowerPoint</vt:lpstr>
      <vt:lpstr>Présentation PowerPoint</vt:lpstr>
      <vt:lpstr>     Et toi,         comment  seras-tu                    Pierre vivante?      </vt:lpstr>
      <vt:lpstr>Je serai  pierre vivante 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Et toi,         comment  seras-tu                    Pierre vivante?      </vt:lpstr>
      <vt:lpstr>JE  SERAI  PIERRE  VIVANTE 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Et toi,         comment  seras-tu                    Pierre vivante?      </vt:lpstr>
      <vt:lpstr>JE SERAI  PIERRE VIVANTE 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 m’impliquant  dans ma communauté,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 aidant ma paroisse,  en continuant  de m’impliquer.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 parlant de Jésus au monde sur mon chemin. 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</dc:creator>
  <cp:lastModifiedBy>Brigitte Chalifoux</cp:lastModifiedBy>
  <cp:revision>950</cp:revision>
  <dcterms:created xsi:type="dcterms:W3CDTF">2017-11-08T22:40:45Z</dcterms:created>
  <dcterms:modified xsi:type="dcterms:W3CDTF">2018-04-20T20:48:03Z</dcterms:modified>
</cp:coreProperties>
</file>